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44"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84" r:id="rId21"/>
    <p:sldId id="274" r:id="rId22"/>
    <p:sldId id="275" r:id="rId23"/>
    <p:sldId id="276" r:id="rId24"/>
    <p:sldId id="277" r:id="rId25"/>
    <p:sldId id="278" r:id="rId26"/>
    <p:sldId id="279" r:id="rId27"/>
    <p:sldId id="280" r:id="rId28"/>
    <p:sldId id="282" r:id="rId29"/>
    <p:sldId id="283" r:id="rId30"/>
    <p:sldId id="28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21"/>
    <p:restoredTop sz="94845"/>
  </p:normalViewPr>
  <p:slideViewPr>
    <p:cSldViewPr snapToGrid="0" showGuides="1">
      <p:cViewPr varScale="1">
        <p:scale>
          <a:sx n="111" d="100"/>
          <a:sy n="111" d="100"/>
        </p:scale>
        <p:origin x="400" y="2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presProps" Target="pres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tr-TR"/>
              <a:t>Asıl başlık stili için tıklayın</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680984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871691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tr-TR"/>
              <a:t>Asıl başlık stili için tıklayın</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667705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smtClean="0"/>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tr-TR"/>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C393BE1C-5616-4CFE-89AE-2AEDE1E71896}" type="slidenum">
              <a:rPr lang="tr-TR" smtClean="0"/>
              <a:t>‹#›</a:t>
            </a:fld>
            <a:endParaRPr lang="tr-TR"/>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98113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6002183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931945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2604188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C771F67-6E54-4F89-9355-EC1E5E3CE535}" type="datetimeFigureOut">
              <a:rPr lang="tr-TR" smtClean="0"/>
              <a:t>28.02.2018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2871326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C771F67-6E54-4F89-9355-EC1E5E3CE535}" type="datetimeFigureOut">
              <a:rPr lang="tr-TR" smtClean="0"/>
              <a:t>28.02.2018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4423239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771F67-6E54-4F89-9355-EC1E5E3CE535}" type="datetimeFigureOut">
              <a:rPr lang="tr-TR" smtClean="0"/>
              <a:t>28.02.2018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698347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91694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92340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528421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21269882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278023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61614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4528535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6C771F67-6E54-4F89-9355-EC1E5E3CE535}" type="datetimeFigureOut">
              <a:rPr lang="tr-TR" smtClean="0"/>
              <a:t>28.02.2018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426964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6C771F67-6E54-4F89-9355-EC1E5E3CE535}" type="datetimeFigureOut">
              <a:rPr lang="tr-TR" smtClean="0"/>
              <a:t>28.02.2018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2550331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7583258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2014549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tr-TR"/>
              <a:t>Asıl başlık stili için tıklayın</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6C771F67-6E54-4F89-9355-EC1E5E3CE535}" type="datetimeFigureOut">
              <a:rPr lang="tr-TR" smtClean="0"/>
              <a:t>28.02.2018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327846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2718804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845127" y="2507550"/>
            <a:ext cx="5156200" cy="3680525"/>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172200" y="2507550"/>
            <a:ext cx="5181601" cy="3680525"/>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Date Placeholder 6"/>
          <p:cNvSpPr>
            <a:spLocks noGrp="1"/>
          </p:cNvSpPr>
          <p:nvPr>
            <p:ph type="dt" sz="half" idx="10"/>
          </p:nvPr>
        </p:nvSpPr>
        <p:spPr/>
        <p:txBody>
          <a:bodyPr/>
          <a:lstStyle/>
          <a:p>
            <a:fld id="{6C771F67-6E54-4F89-9355-EC1E5E3CE535}" type="datetimeFigureOut">
              <a:rPr lang="tr-TR" smtClean="0"/>
              <a:t>28.02.2018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393BE1C-5616-4CFE-89AE-2AEDE1E71896}" type="slidenum">
              <a:rPr lang="tr-TR" smtClean="0"/>
              <a:t>‹#›</a:t>
            </a:fld>
            <a:endParaRPr lang="tr-TR"/>
          </a:p>
        </p:txBody>
      </p:sp>
      <p:sp>
        <p:nvSpPr>
          <p:cNvPr id="10" name="Title 9"/>
          <p:cNvSpPr>
            <a:spLocks noGrp="1"/>
          </p:cNvSpPr>
          <p:nvPr>
            <p:ph type="title"/>
          </p:nvPr>
        </p:nvSpPr>
        <p:spPr/>
        <p:txBody>
          <a:bodyPr/>
          <a:lstStyle/>
          <a:p>
            <a:r>
              <a:rPr lang="tr-TR"/>
              <a:t>Asıl başlık stili için tıklayın</a:t>
            </a:r>
            <a:endParaRPr lang="en-US" dirty="0"/>
          </a:p>
        </p:txBody>
      </p:sp>
    </p:spTree>
    <p:extLst>
      <p:ext uri="{BB962C8B-B14F-4D97-AF65-F5344CB8AC3E}">
        <p14:creationId xmlns:p14="http://schemas.microsoft.com/office/powerpoint/2010/main" val="1665333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Yalnızca Başlı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C771F67-6E54-4F89-9355-EC1E5E3CE535}" type="datetimeFigureOut">
              <a:rPr lang="tr-TR" smtClean="0"/>
              <a:t>28.02.2018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393BE1C-5616-4CFE-89AE-2AEDE1E71896}" type="slidenum">
              <a:rPr lang="tr-TR" smtClean="0"/>
              <a:t>‹#›</a:t>
            </a:fld>
            <a:endParaRPr lang="tr-TR"/>
          </a:p>
        </p:txBody>
      </p:sp>
      <p:sp>
        <p:nvSpPr>
          <p:cNvPr id="6" name="Title 5"/>
          <p:cNvSpPr>
            <a:spLocks noGrp="1"/>
          </p:cNvSpPr>
          <p:nvPr>
            <p:ph type="title"/>
          </p:nvPr>
        </p:nvSpPr>
        <p:spPr/>
        <p:txBody>
          <a:bodyPr/>
          <a:lstStyle/>
          <a:p>
            <a:r>
              <a:rPr lang="tr-TR"/>
              <a:t>Asıl başlık stili için tıklayın</a:t>
            </a:r>
            <a:endParaRPr lang="en-US"/>
          </a:p>
        </p:txBody>
      </p:sp>
    </p:spTree>
    <p:extLst>
      <p:ext uri="{BB962C8B-B14F-4D97-AF65-F5344CB8AC3E}">
        <p14:creationId xmlns:p14="http://schemas.microsoft.com/office/powerpoint/2010/main" val="1212404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771F67-6E54-4F89-9355-EC1E5E3CE535}" type="datetimeFigureOut">
              <a:rPr lang="tr-TR" smtClean="0"/>
              <a:t>28.02.2018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3951518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tr-TR"/>
              <a:t>Asıl başlık stili için tıklayın</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107921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tr-TR"/>
              <a:t>Asıl başlık stili için tıklayın</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6C771F67-6E54-4F89-9355-EC1E5E3CE535}" type="datetimeFigureOut">
              <a:rPr lang="tr-TR" smtClean="0"/>
              <a:t>28.02.2018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393BE1C-5616-4CFE-89AE-2AEDE1E71896}" type="slidenum">
              <a:rPr lang="tr-TR" smtClean="0"/>
              <a:t>‹#›</a:t>
            </a:fld>
            <a:endParaRPr lang="tr-TR"/>
          </a:p>
        </p:txBody>
      </p:sp>
    </p:spTree>
    <p:extLst>
      <p:ext uri="{BB962C8B-B14F-4D97-AF65-F5344CB8AC3E}">
        <p14:creationId xmlns:p14="http://schemas.microsoft.com/office/powerpoint/2010/main" val="17229290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slideLayout" Target="../slideLayouts/slideLayout28.xml"/><Relationship Id="rId18" Type="http://schemas.openxmlformats.org/officeDocument/2006/relationships/theme" Target="../theme/theme2.xml"/><Relationship Id="rId19" Type="http://schemas.openxmlformats.org/officeDocument/2006/relationships/image" Target="../media/image3.jp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tr-TR"/>
              <a:t>Asıl başlık stili için tıklayın</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6C771F67-6E54-4F89-9355-EC1E5E3CE535}" type="datetimeFigureOut">
              <a:rPr lang="tr-TR" smtClean="0"/>
              <a:t>28.02.2018</a:t>
            </a:fld>
            <a:endParaRPr lang="tr-T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tr-T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C393BE1C-5616-4CFE-89AE-2AEDE1E71896}" type="slidenum">
              <a:rPr lang="tr-TR" smtClean="0"/>
              <a:t>‹#›</a:t>
            </a:fld>
            <a:endParaRPr lang="tr-TR"/>
          </a:p>
        </p:txBody>
      </p:sp>
    </p:spTree>
    <p:extLst>
      <p:ext uri="{BB962C8B-B14F-4D97-AF65-F5344CB8AC3E}">
        <p14:creationId xmlns:p14="http://schemas.microsoft.com/office/powerpoint/2010/main" val="13303301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6C771F67-6E54-4F89-9355-EC1E5E3CE535}" type="datetimeFigureOut">
              <a:rPr lang="tr-TR" smtClean="0"/>
              <a:t>28.02.2018</a:t>
            </a:fld>
            <a:endParaRPr lang="tr-TR"/>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tr-TR"/>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C393BE1C-5616-4CFE-89AE-2AEDE1E71896}" type="slidenum">
              <a:rPr lang="tr-TR" smtClean="0"/>
              <a:t>‹#›</a:t>
            </a:fld>
            <a:endParaRPr lang="tr-TR"/>
          </a:p>
        </p:txBody>
      </p:sp>
    </p:spTree>
    <p:extLst>
      <p:ext uri="{BB962C8B-B14F-4D97-AF65-F5344CB8AC3E}">
        <p14:creationId xmlns:p14="http://schemas.microsoft.com/office/powerpoint/2010/main" val="169190290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4.jpeg"/><Relationship Id="rId3"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hyperlink" Target="http://eskisehirgelisim.org/ngofun/" TargetMode="External"/><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hyperlink" Target="http://www.tacso.org/Capacity_Development/online_courses/developing_managing_course/dmeup_10.doc" TargetMode="External"/><Relationship Id="rId4" Type="http://schemas.openxmlformats.org/officeDocument/2006/relationships/hyperlink" Target="NULL" TargetMode="External"/><Relationship Id="rId5" Type="http://schemas.openxmlformats.org/officeDocument/2006/relationships/hyperlink" Target="http://doit.maryland.gov/sdlc/formservertemplates/wbs.doc" TargetMode="External"/><Relationship Id="rId1" Type="http://schemas.openxmlformats.org/officeDocument/2006/relationships/slideLayout" Target="../slideLayouts/slideLayout13.xml"/><Relationship Id="rId2" Type="http://schemas.openxmlformats.org/officeDocument/2006/relationships/hyperlink" Target="http://www.thesimpledollar.com/review-the-7-habits-of-highly-effective-peopl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492300" y="5190134"/>
            <a:ext cx="8449056" cy="144109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 name="Unvan 1"/>
          <p:cNvSpPr>
            <a:spLocks noGrp="1"/>
          </p:cNvSpPr>
          <p:nvPr>
            <p:ph type="ctrTitle"/>
          </p:nvPr>
        </p:nvSpPr>
        <p:spPr>
          <a:xfrm>
            <a:off x="1156314" y="271942"/>
            <a:ext cx="9144000" cy="2387600"/>
          </a:xfrm>
        </p:spPr>
        <p:txBody>
          <a:bodyPr>
            <a:normAutofit/>
          </a:bodyPr>
          <a:lstStyle/>
          <a:p>
            <a:r>
              <a:rPr lang="tr-TR" dirty="0" err="1" smtClean="0"/>
              <a:t>Back</a:t>
            </a:r>
            <a:r>
              <a:rPr lang="tr-TR" dirty="0" smtClean="0"/>
              <a:t> </a:t>
            </a:r>
            <a:r>
              <a:rPr lang="tr-TR" dirty="0" err="1" smtClean="0"/>
              <a:t>to</a:t>
            </a:r>
            <a:r>
              <a:rPr lang="tr-TR" dirty="0" smtClean="0"/>
              <a:t> NGO </a:t>
            </a:r>
            <a:br>
              <a:rPr lang="tr-TR" dirty="0" smtClean="0"/>
            </a:br>
            <a:r>
              <a:rPr lang="tr-TR" dirty="0" err="1" smtClean="0"/>
              <a:t>basıcs</a:t>
            </a:r>
            <a:r>
              <a:rPr lang="tr-TR" dirty="0" smtClean="0"/>
              <a:t> Project</a:t>
            </a:r>
            <a:endParaRPr lang="tr-TR" dirty="0"/>
          </a:p>
        </p:txBody>
      </p:sp>
      <p:sp>
        <p:nvSpPr>
          <p:cNvPr id="3" name="Alt Başlık 2"/>
          <p:cNvSpPr>
            <a:spLocks noGrp="1"/>
          </p:cNvSpPr>
          <p:nvPr>
            <p:ph type="subTitle" idx="1"/>
          </p:nvPr>
        </p:nvSpPr>
        <p:spPr>
          <a:xfrm rot="21402307">
            <a:off x="1303799" y="4104680"/>
            <a:ext cx="8144134" cy="541216"/>
          </a:xfrm>
        </p:spPr>
        <p:txBody>
          <a:bodyPr/>
          <a:lstStyle/>
          <a:p>
            <a:r>
              <a:rPr lang="tr-TR" b="1" dirty="0" smtClean="0"/>
              <a:t>NGO BASICS </a:t>
            </a:r>
            <a:r>
              <a:rPr lang="tr-TR" b="1" dirty="0" err="1" smtClean="0"/>
              <a:t>PresentatIon</a:t>
            </a:r>
            <a:endParaRPr lang="tr-TR" b="1" dirty="0"/>
          </a:p>
        </p:txBody>
      </p:sp>
      <p:grpSp>
        <p:nvGrpSpPr>
          <p:cNvPr id="6" name="Group 5"/>
          <p:cNvGrpSpPr/>
          <p:nvPr/>
        </p:nvGrpSpPr>
        <p:grpSpPr>
          <a:xfrm>
            <a:off x="2594458" y="5420194"/>
            <a:ext cx="6096000" cy="1319074"/>
            <a:chOff x="2828544" y="3371938"/>
            <a:chExt cx="6096000" cy="1319074"/>
          </a:xfrm>
        </p:grpSpPr>
        <p:pic>
          <p:nvPicPr>
            <p:cNvPr id="7" name="Picture 2" descr="egdlogo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9489" y="3468776"/>
              <a:ext cx="1176338" cy="492125"/>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Picture 3" descr="ua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9952" y="3387814"/>
              <a:ext cx="1090613" cy="573087"/>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Picture 4" descr="ab_bakanligi_yazil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340" y="3387814"/>
              <a:ext cx="666750" cy="595312"/>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Picture 5" descr="erasmus+logo_mi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3277" y="3371938"/>
              <a:ext cx="1958975" cy="557213"/>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1" name="Rectangle 10"/>
            <p:cNvSpPr/>
            <p:nvPr/>
          </p:nvSpPr>
          <p:spPr>
            <a:xfrm>
              <a:off x="2828544" y="3983126"/>
              <a:ext cx="6096000" cy="707886"/>
            </a:xfrm>
            <a:prstGeom prst="rect">
              <a:avLst/>
            </a:prstGeom>
          </p:spPr>
          <p:txBody>
            <a:bodyPr>
              <a:spAutoFit/>
            </a:bodyPr>
            <a:lstStyle/>
            <a:p>
              <a:pPr algn="ctr">
                <a:tabLst>
                  <a:tab pos="-865936800" algn="l"/>
                </a:tabLst>
              </a:pPr>
              <a:r>
                <a:rPr lang="en-US" sz="800" i="1" kern="1400" dirty="0">
                  <a:solidFill>
                    <a:srgbClr val="000000"/>
                  </a:solidFill>
                  <a:latin typeface="Franklin Gothic Heavy" panose="020B0903020102020204" pitchFamily="34" charset="0"/>
                </a:rPr>
                <a:t>Funded by the Erasmus+ Program of the European Union. However, European Commission and Turkish National Agency can</a:t>
              </a:r>
              <a:r>
                <a:rPr lang="tr-TR" sz="800" i="1" kern="1400" dirty="0">
                  <a:solidFill>
                    <a:srgbClr val="000000"/>
                  </a:solidFill>
                  <a:latin typeface="Franklin Gothic Heavy" panose="020B0903020102020204" pitchFamily="34" charset="0"/>
                </a:rPr>
                <a:t> n</a:t>
              </a:r>
              <a:r>
                <a:rPr lang="en-US" sz="800" i="1" kern="1400" dirty="0" err="1">
                  <a:solidFill>
                    <a:srgbClr val="000000"/>
                  </a:solidFill>
                  <a:latin typeface="Franklin Gothic Heavy" panose="020B0903020102020204" pitchFamily="34" charset="0"/>
                </a:rPr>
                <a:t>ot</a:t>
              </a:r>
              <a:r>
                <a:rPr lang="en-US" sz="800" i="1" kern="1400" dirty="0">
                  <a:solidFill>
                    <a:srgbClr val="000000"/>
                  </a:solidFill>
                  <a:latin typeface="Franklin Gothic Heavy" panose="020B0903020102020204" pitchFamily="34" charset="0"/>
                </a:rPr>
                <a:t> be held responsible for any use which may be made of the information contained therein. </a:t>
              </a:r>
              <a:endParaRPr lang="en-US" sz="2000" i="1" kern="1400" dirty="0">
                <a:solidFill>
                  <a:srgbClr val="000000"/>
                </a:solidFill>
                <a:latin typeface="Franklin Gothic Heavy" panose="020B0903020102020204" pitchFamily="34" charset="0"/>
              </a:endParaRPr>
            </a:p>
            <a:p>
              <a:r>
                <a:rPr lang="en-US" sz="2400" kern="1400" dirty="0">
                  <a:solidFill>
                    <a:srgbClr val="000000"/>
                  </a:solidFill>
                  <a:latin typeface="Times New Roman" panose="02020603050405020304" pitchFamily="18" charset="0"/>
                </a:rPr>
                <a:t> </a:t>
              </a:r>
              <a:endParaRPr lang="en-US" sz="2400" kern="1400" dirty="0">
                <a:ln>
                  <a:noFill/>
                </a:ln>
                <a:solidFill>
                  <a:srgbClr val="000000"/>
                </a:solidFill>
                <a:effectLst/>
                <a:latin typeface="Times New Roman" panose="02020603050405020304" pitchFamily="18" charset="0"/>
              </a:endParaRPr>
            </a:p>
          </p:txBody>
        </p:sp>
      </p:grpSp>
    </p:spTree>
    <p:extLst>
      <p:ext uri="{BB962C8B-B14F-4D97-AF65-F5344CB8AC3E}">
        <p14:creationId xmlns:p14="http://schemas.microsoft.com/office/powerpoint/2010/main" val="2630047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HabIt</a:t>
            </a:r>
            <a:r>
              <a:rPr lang="tr-TR" dirty="0" smtClean="0"/>
              <a:t> </a:t>
            </a:r>
            <a:r>
              <a:rPr lang="tr-TR" dirty="0"/>
              <a:t>6: </a:t>
            </a:r>
            <a:r>
              <a:rPr lang="tr-TR" dirty="0" err="1" smtClean="0"/>
              <a:t>SynergIze</a:t>
            </a:r>
            <a:endParaRPr lang="tr-TR" dirty="0"/>
          </a:p>
        </p:txBody>
      </p:sp>
      <p:sp>
        <p:nvSpPr>
          <p:cNvPr id="3" name="İçerik Yer Tutucusu 2"/>
          <p:cNvSpPr>
            <a:spLocks noGrp="1"/>
          </p:cNvSpPr>
          <p:nvPr>
            <p:ph sz="quarter" idx="13"/>
          </p:nvPr>
        </p:nvSpPr>
        <p:spPr>
          <a:xfrm>
            <a:off x="685801" y="1954909"/>
            <a:ext cx="5415679" cy="3599316"/>
          </a:xfrm>
        </p:spPr>
        <p:txBody>
          <a:bodyPr>
            <a:normAutofit lnSpcReduction="10000"/>
          </a:bodyPr>
          <a:lstStyle/>
          <a:p>
            <a:r>
              <a:rPr lang="tr-TR" cap="none" dirty="0" err="1" smtClean="0"/>
              <a:t>Principles</a:t>
            </a:r>
            <a:r>
              <a:rPr lang="tr-TR" cap="none" dirty="0" smtClean="0"/>
              <a:t> of </a:t>
            </a:r>
            <a:r>
              <a:rPr lang="tr-TR" cap="none" dirty="0" err="1" smtClean="0"/>
              <a:t>creative</a:t>
            </a:r>
            <a:r>
              <a:rPr lang="tr-TR" cap="none" dirty="0" smtClean="0"/>
              <a:t> </a:t>
            </a:r>
            <a:r>
              <a:rPr lang="tr-TR" cap="none" dirty="0" err="1" smtClean="0"/>
              <a:t>cooperation</a:t>
            </a:r>
            <a:endParaRPr lang="tr-TR" cap="none" dirty="0" smtClean="0"/>
          </a:p>
          <a:p>
            <a:endParaRPr lang="tr-TR" dirty="0"/>
          </a:p>
          <a:p>
            <a:r>
              <a:rPr lang="en-US" cap="none" dirty="0" smtClean="0"/>
              <a:t>I’m as guilty of it as anyone else: I simply fail to get along well with some people, even people that I ought to get along with for the benefit of both of us. The real key to doing it is to identify what exactly about that person makes them beneficial, and also the specific traits about them that cause you not to like them</a:t>
            </a:r>
            <a:r>
              <a:rPr lang="tr-TR" cap="none" dirty="0" smtClean="0"/>
              <a:t>.</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1480" y="2219827"/>
            <a:ext cx="5444991" cy="3069480"/>
          </a:xfrm>
          <a:prstGeom prst="rect">
            <a:avLst/>
          </a:prstGeom>
        </p:spPr>
      </p:pic>
    </p:spTree>
    <p:extLst>
      <p:ext uri="{BB962C8B-B14F-4D97-AF65-F5344CB8AC3E}">
        <p14:creationId xmlns:p14="http://schemas.microsoft.com/office/powerpoint/2010/main" val="2361686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err="1" smtClean="0"/>
              <a:t>HabIt</a:t>
            </a:r>
            <a:r>
              <a:rPr lang="en-US" dirty="0" smtClean="0"/>
              <a:t> </a:t>
            </a:r>
            <a:r>
              <a:rPr lang="en-US" dirty="0"/>
              <a:t>7: Sharpen the Saw</a:t>
            </a:r>
            <a:endParaRPr lang="tr-TR" dirty="0"/>
          </a:p>
        </p:txBody>
      </p:sp>
      <p:sp>
        <p:nvSpPr>
          <p:cNvPr id="3" name="İçerik Yer Tutucusu 2"/>
          <p:cNvSpPr>
            <a:spLocks noGrp="1"/>
          </p:cNvSpPr>
          <p:nvPr>
            <p:ph sz="quarter" idx="13"/>
          </p:nvPr>
        </p:nvSpPr>
        <p:spPr>
          <a:xfrm>
            <a:off x="685800" y="2024357"/>
            <a:ext cx="4206833" cy="3599316"/>
          </a:xfrm>
        </p:spPr>
        <p:txBody>
          <a:bodyPr>
            <a:normAutofit/>
          </a:bodyPr>
          <a:lstStyle/>
          <a:p>
            <a:r>
              <a:rPr lang="tr-TR" cap="none" dirty="0" err="1" smtClean="0"/>
              <a:t>Principles</a:t>
            </a:r>
            <a:r>
              <a:rPr lang="tr-TR" cap="none" dirty="0" smtClean="0"/>
              <a:t> of </a:t>
            </a:r>
            <a:r>
              <a:rPr lang="tr-TR" cap="none" dirty="0" err="1" smtClean="0"/>
              <a:t>balanced</a:t>
            </a:r>
            <a:r>
              <a:rPr lang="tr-TR" cap="none" dirty="0" smtClean="0"/>
              <a:t> self-</a:t>
            </a:r>
            <a:r>
              <a:rPr lang="tr-TR" cap="none" dirty="0" err="1" smtClean="0"/>
              <a:t>renewal</a:t>
            </a:r>
            <a:endParaRPr lang="tr-TR" cap="none" dirty="0" smtClean="0"/>
          </a:p>
          <a:p>
            <a:endParaRPr lang="tr-TR" dirty="0"/>
          </a:p>
          <a:p>
            <a:r>
              <a:rPr lang="en-US" cap="none" dirty="0" smtClean="0"/>
              <a:t>This final habit focuses on the need to do things that renew you in several different ways: physical, mental, spiritual, and social/emotional</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8781" y="2024357"/>
            <a:ext cx="5533902" cy="3119601"/>
          </a:xfrm>
          <a:prstGeom prst="rect">
            <a:avLst/>
          </a:prstGeom>
        </p:spPr>
      </p:pic>
    </p:spTree>
    <p:extLst>
      <p:ext uri="{BB962C8B-B14F-4D97-AF65-F5344CB8AC3E}">
        <p14:creationId xmlns:p14="http://schemas.microsoft.com/office/powerpoint/2010/main" val="2184339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5800" y="228600"/>
            <a:ext cx="10396882" cy="1151965"/>
          </a:xfrm>
        </p:spPr>
        <p:txBody>
          <a:bodyPr/>
          <a:lstStyle/>
          <a:p>
            <a:r>
              <a:rPr lang="tr-TR" dirty="0" err="1"/>
              <a:t>Useful</a:t>
            </a:r>
            <a:r>
              <a:rPr lang="tr-TR" dirty="0"/>
              <a:t> Project Development Tools</a:t>
            </a:r>
          </a:p>
        </p:txBody>
      </p:sp>
      <p:sp>
        <p:nvSpPr>
          <p:cNvPr id="3" name="İçerik Yer Tutucusu 2"/>
          <p:cNvSpPr>
            <a:spLocks noGrp="1"/>
          </p:cNvSpPr>
          <p:nvPr>
            <p:ph sz="quarter" idx="13"/>
          </p:nvPr>
        </p:nvSpPr>
        <p:spPr/>
        <p:txBody>
          <a:bodyPr/>
          <a:lstStyle/>
          <a:p>
            <a:pPr marL="0" indent="0">
              <a:buNone/>
            </a:pPr>
            <a:r>
              <a:rPr lang="tr-TR" dirty="0"/>
              <a:t>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2093" t="9731" r="15123" b="5297"/>
          <a:stretch/>
        </p:blipFill>
        <p:spPr>
          <a:xfrm>
            <a:off x="3186113" y="1118907"/>
            <a:ext cx="4929187" cy="4447509"/>
          </a:xfrm>
          <a:prstGeom prst="rect">
            <a:avLst/>
          </a:prstGeom>
        </p:spPr>
      </p:pic>
    </p:spTree>
    <p:extLst>
      <p:ext uri="{BB962C8B-B14F-4D97-AF65-F5344CB8AC3E}">
        <p14:creationId xmlns:p14="http://schemas.microsoft.com/office/powerpoint/2010/main" val="4282505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Problem </a:t>
            </a:r>
            <a:r>
              <a:rPr lang="tr-TR" dirty="0" err="1"/>
              <a:t>Tree</a:t>
            </a:r>
            <a:r>
              <a:rPr lang="tr-TR" dirty="0"/>
              <a:t> </a:t>
            </a:r>
            <a:r>
              <a:rPr lang="tr-TR" dirty="0" err="1" smtClean="0"/>
              <a:t>AnalysIs</a:t>
            </a:r>
            <a:endParaRPr lang="tr-TR" dirty="0"/>
          </a:p>
        </p:txBody>
      </p:sp>
      <p:sp>
        <p:nvSpPr>
          <p:cNvPr id="3" name="İçerik Yer Tutucusu 2"/>
          <p:cNvSpPr>
            <a:spLocks noGrp="1"/>
          </p:cNvSpPr>
          <p:nvPr>
            <p:ph sz="quarter" idx="13"/>
          </p:nvPr>
        </p:nvSpPr>
        <p:spPr>
          <a:xfrm>
            <a:off x="680322" y="2336873"/>
            <a:ext cx="4041990" cy="3599316"/>
          </a:xfrm>
        </p:spPr>
        <p:txBody>
          <a:bodyPr/>
          <a:lstStyle/>
          <a:p>
            <a:r>
              <a:rPr lang="tr-TR" sz="3200" dirty="0" err="1"/>
              <a:t>What</a:t>
            </a:r>
            <a:r>
              <a:rPr lang="tr-TR" sz="3200" dirty="0"/>
              <a:t> </a:t>
            </a:r>
            <a:r>
              <a:rPr lang="tr-TR" sz="3200" dirty="0" smtClean="0"/>
              <a:t>Is </a:t>
            </a:r>
            <a:r>
              <a:rPr lang="tr-TR" sz="3200" dirty="0" err="1"/>
              <a:t>I</a:t>
            </a:r>
            <a:r>
              <a:rPr lang="tr-TR" sz="3200" dirty="0" err="1" smtClean="0"/>
              <a:t>t</a:t>
            </a:r>
            <a:r>
              <a:rPr lang="tr-TR" sz="3200" dirty="0"/>
              <a:t>? </a:t>
            </a:r>
          </a:p>
          <a:p>
            <a:endParaRPr lang="tr-TR" dirty="0"/>
          </a:p>
          <a:p>
            <a:r>
              <a:rPr lang="en-US" cap="none" dirty="0" smtClean="0"/>
              <a:t>Problem tree analysis helps to illustrate the linkages between a set of complex issues or relationships by fitting them into a hierarchy of related factors</a:t>
            </a:r>
          </a:p>
          <a:p>
            <a:endParaRPr lang="tr-TR" dirty="0"/>
          </a:p>
          <a:p>
            <a:endParaRPr lang="tr-TR" dirty="0"/>
          </a:p>
          <a:p>
            <a:endParaRPr lang="tr-TR"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7913" y="1666784"/>
            <a:ext cx="5280803" cy="3960602"/>
          </a:xfrm>
          <a:prstGeom prst="rect">
            <a:avLst/>
          </a:prstGeom>
        </p:spPr>
      </p:pic>
    </p:spTree>
    <p:extLst>
      <p:ext uri="{BB962C8B-B14F-4D97-AF65-F5344CB8AC3E}">
        <p14:creationId xmlns:p14="http://schemas.microsoft.com/office/powerpoint/2010/main" val="1157512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Problem </a:t>
            </a:r>
            <a:r>
              <a:rPr lang="tr-TR" dirty="0" err="1"/>
              <a:t>Tree</a:t>
            </a:r>
            <a:r>
              <a:rPr lang="tr-TR" dirty="0"/>
              <a:t> </a:t>
            </a:r>
            <a:r>
              <a:rPr lang="tr-TR" dirty="0" err="1" smtClean="0"/>
              <a:t>AnalysIs</a:t>
            </a:r>
            <a:endParaRPr lang="tr-TR" dirty="0"/>
          </a:p>
        </p:txBody>
      </p:sp>
      <p:sp>
        <p:nvSpPr>
          <p:cNvPr id="3" name="İçerik Yer Tutucusu 2"/>
          <p:cNvSpPr>
            <a:spLocks noGrp="1"/>
          </p:cNvSpPr>
          <p:nvPr>
            <p:ph sz="quarter" idx="13"/>
          </p:nvPr>
        </p:nvSpPr>
        <p:spPr>
          <a:xfrm>
            <a:off x="680322" y="1921590"/>
            <a:ext cx="5969860" cy="3599316"/>
          </a:xfrm>
        </p:spPr>
        <p:txBody>
          <a:bodyPr>
            <a:normAutofit fontScale="92500" lnSpcReduction="10000"/>
          </a:bodyPr>
          <a:lstStyle/>
          <a:p>
            <a:r>
              <a:rPr lang="en-US" cap="none" dirty="0" smtClean="0"/>
              <a:t>The major assumption underlying the problem tree is the hierarchical relationship between cause and effect.</a:t>
            </a:r>
            <a:endParaRPr lang="tr-TR" cap="none" dirty="0" smtClean="0"/>
          </a:p>
          <a:p>
            <a:endParaRPr lang="tr-TR" dirty="0"/>
          </a:p>
          <a:p>
            <a:r>
              <a:rPr lang="en-US" cap="none" dirty="0" smtClean="0"/>
              <a:t>How do we use it? </a:t>
            </a:r>
            <a:endParaRPr lang="tr-TR" cap="none" dirty="0" smtClean="0"/>
          </a:p>
          <a:p>
            <a:r>
              <a:rPr lang="en-US" dirty="0" smtClean="0"/>
              <a:t>1</a:t>
            </a:r>
            <a:r>
              <a:rPr lang="en-US" dirty="0"/>
              <a:t>. </a:t>
            </a:r>
            <a:r>
              <a:rPr lang="en-US" cap="none" dirty="0" smtClean="0"/>
              <a:t>Identify the major existing problem/issues based on available information</a:t>
            </a:r>
            <a:endParaRPr lang="tr-TR" cap="none" dirty="0" smtClean="0"/>
          </a:p>
          <a:p>
            <a:r>
              <a:rPr lang="en-US" dirty="0" smtClean="0"/>
              <a:t>2</a:t>
            </a:r>
            <a:r>
              <a:rPr lang="en-US" dirty="0"/>
              <a:t>. </a:t>
            </a:r>
            <a:r>
              <a:rPr lang="en-US" cap="none" dirty="0" smtClean="0"/>
              <a:t>Select one focal problem for the analysis</a:t>
            </a:r>
            <a:endParaRPr lang="tr-TR" cap="none" dirty="0" smtClean="0"/>
          </a:p>
          <a:p>
            <a:r>
              <a:rPr lang="en-US" dirty="0" smtClean="0"/>
              <a:t>3</a:t>
            </a:r>
            <a:r>
              <a:rPr lang="en-US" dirty="0"/>
              <a:t>. </a:t>
            </a:r>
            <a:r>
              <a:rPr lang="en-US" cap="none" dirty="0" smtClean="0"/>
              <a:t>Develop the problem tree beginning with the substantial and direct causes of the focal problem </a:t>
            </a:r>
            <a:endParaRPr lang="tr-TR"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0182" y="2113809"/>
            <a:ext cx="5013657" cy="2826326"/>
          </a:xfrm>
          <a:prstGeom prst="rect">
            <a:avLst/>
          </a:prstGeom>
        </p:spPr>
      </p:pic>
    </p:spTree>
    <p:extLst>
      <p:ext uri="{BB962C8B-B14F-4D97-AF65-F5344CB8AC3E}">
        <p14:creationId xmlns:p14="http://schemas.microsoft.com/office/powerpoint/2010/main" val="2986303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SMART </a:t>
            </a:r>
            <a:r>
              <a:rPr lang="tr-TR" dirty="0" err="1"/>
              <a:t>Goals</a:t>
            </a:r>
            <a:endParaRPr lang="tr-TR" dirty="0"/>
          </a:p>
        </p:txBody>
      </p:sp>
      <p:sp>
        <p:nvSpPr>
          <p:cNvPr id="3" name="İçerik Yer Tutucusu 2"/>
          <p:cNvSpPr>
            <a:spLocks noGrp="1"/>
          </p:cNvSpPr>
          <p:nvPr>
            <p:ph sz="quarter" idx="13"/>
          </p:nvPr>
        </p:nvSpPr>
        <p:spPr>
          <a:xfrm>
            <a:off x="685801" y="1676123"/>
            <a:ext cx="4167251" cy="3599316"/>
          </a:xfrm>
        </p:spPr>
        <p:txBody>
          <a:bodyPr/>
          <a:lstStyle/>
          <a:p>
            <a:r>
              <a:rPr lang="en-US" cap="none" dirty="0" smtClean="0"/>
              <a:t>While SMART goals are generally recognized as a goal management best-practice, writing them is not easy. It takes some practice, but especially vigilance, to ensure that an employee's goals are effective.</a:t>
            </a:r>
            <a:endParaRPr lang="tr-TR" cap="none" dirty="0"/>
          </a:p>
        </p:txBody>
      </p:sp>
      <p:pic>
        <p:nvPicPr>
          <p:cNvPr id="5"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7206" y="834250"/>
            <a:ext cx="6020970" cy="4663194"/>
          </a:xfrm>
          <a:prstGeom prst="rect">
            <a:avLst/>
          </a:prstGeom>
        </p:spPr>
      </p:pic>
    </p:spTree>
    <p:extLst>
      <p:ext uri="{BB962C8B-B14F-4D97-AF65-F5344CB8AC3E}">
        <p14:creationId xmlns:p14="http://schemas.microsoft.com/office/powerpoint/2010/main" val="1755595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SMART Goals</a:t>
            </a:r>
          </a:p>
        </p:txBody>
      </p:sp>
      <p:sp>
        <p:nvSpPr>
          <p:cNvPr id="3" name="İçerik Yer Tutucusu 2"/>
          <p:cNvSpPr>
            <a:spLocks noGrp="1"/>
          </p:cNvSpPr>
          <p:nvPr>
            <p:ph sz="quarter" idx="13"/>
          </p:nvPr>
        </p:nvSpPr>
        <p:spPr>
          <a:xfrm>
            <a:off x="685801" y="1398378"/>
            <a:ext cx="4624923" cy="3599316"/>
          </a:xfrm>
        </p:spPr>
        <p:txBody>
          <a:bodyPr/>
          <a:lstStyle/>
          <a:p>
            <a:r>
              <a:rPr lang="en-US" cap="none" dirty="0" smtClean="0"/>
              <a:t>When managers and employees know how to write SMART goals, it helps take the subjectivity out of goal setting, and ensures they have a shared set of expectations</a:t>
            </a:r>
            <a:endParaRPr lang="tr-TR" cap="none" dirty="0"/>
          </a:p>
        </p:txBody>
      </p:sp>
      <p:pic>
        <p:nvPicPr>
          <p:cNvPr id="5"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785" y="685800"/>
            <a:ext cx="4198543" cy="4677602"/>
          </a:xfrm>
          <a:prstGeom prst="rect">
            <a:avLst/>
          </a:prstGeom>
        </p:spPr>
      </p:pic>
    </p:spTree>
    <p:extLst>
      <p:ext uri="{BB962C8B-B14F-4D97-AF65-F5344CB8AC3E}">
        <p14:creationId xmlns:p14="http://schemas.microsoft.com/office/powerpoint/2010/main" val="1045963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Work</a:t>
            </a:r>
            <a:r>
              <a:rPr lang="tr-TR" dirty="0"/>
              <a:t> </a:t>
            </a:r>
            <a:r>
              <a:rPr lang="tr-TR" dirty="0" err="1"/>
              <a:t>Breakdown</a:t>
            </a:r>
            <a:r>
              <a:rPr lang="tr-TR" dirty="0"/>
              <a:t> </a:t>
            </a:r>
            <a:r>
              <a:rPr lang="tr-TR" dirty="0" err="1"/>
              <a:t>Structure</a:t>
            </a:r>
            <a:endParaRPr lang="tr-TR" dirty="0"/>
          </a:p>
        </p:txBody>
      </p:sp>
      <p:sp>
        <p:nvSpPr>
          <p:cNvPr id="3" name="İçerik Yer Tutucusu 2"/>
          <p:cNvSpPr>
            <a:spLocks noGrp="1"/>
          </p:cNvSpPr>
          <p:nvPr>
            <p:ph sz="quarter" idx="13"/>
          </p:nvPr>
        </p:nvSpPr>
        <p:spPr>
          <a:xfrm>
            <a:off x="685801" y="1766058"/>
            <a:ext cx="4900612" cy="3977517"/>
          </a:xfrm>
        </p:spPr>
        <p:txBody>
          <a:bodyPr>
            <a:normAutofit/>
          </a:bodyPr>
          <a:lstStyle/>
          <a:p>
            <a:r>
              <a:rPr lang="en-US" cap="none" dirty="0" smtClean="0"/>
              <a:t>Creating a work breakdown structure (WBS) helps you be both comprehensive and specific when managing a project: thinking in detail is critical when planning your project, but you also need to consider the big picture. If you fail to identify a major part of your project’s work, you won’t have the chance to detail it. A work breakdown structure is key.</a:t>
            </a:r>
            <a:endParaRPr lang="tr-TR" cap="none"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2090" y="1766058"/>
            <a:ext cx="4730593" cy="3547945"/>
          </a:xfrm>
          <a:prstGeom prst="rect">
            <a:avLst/>
          </a:prstGeom>
        </p:spPr>
      </p:pic>
    </p:spTree>
    <p:extLst>
      <p:ext uri="{BB962C8B-B14F-4D97-AF65-F5344CB8AC3E}">
        <p14:creationId xmlns:p14="http://schemas.microsoft.com/office/powerpoint/2010/main" val="3686579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Work Breakdown Structure</a:t>
            </a:r>
          </a:p>
        </p:txBody>
      </p:sp>
      <p:sp>
        <p:nvSpPr>
          <p:cNvPr id="3" name="İçerik Yer Tutucusu 2"/>
          <p:cNvSpPr>
            <a:spLocks noGrp="1"/>
          </p:cNvSpPr>
          <p:nvPr>
            <p:ph sz="quarter" idx="13"/>
          </p:nvPr>
        </p:nvSpPr>
        <p:spPr>
          <a:xfrm>
            <a:off x="685801" y="1261782"/>
            <a:ext cx="6863479" cy="3599316"/>
          </a:xfrm>
        </p:spPr>
        <p:txBody>
          <a:bodyPr/>
          <a:lstStyle/>
          <a:p>
            <a:r>
              <a:rPr lang="en-US" cap="none" dirty="0" smtClean="0"/>
              <a:t>You can continue to subdivide all the components in the same manner until you reach a point at which you think the components you defined are sufficiently detailed for planning and management purposes.</a:t>
            </a:r>
            <a:endParaRPr lang="tr-TR" cap="none" dirty="0"/>
          </a:p>
        </p:txBody>
      </p:sp>
      <p:pic>
        <p:nvPicPr>
          <p:cNvPr id="5" name="Resim 4"/>
          <p:cNvPicPr>
            <a:picLocks noChangeAspect="1"/>
          </p:cNvPicPr>
          <p:nvPr/>
        </p:nvPicPr>
        <p:blipFill rotWithShape="1">
          <a:blip r:embed="rId2" cstate="print">
            <a:extLst>
              <a:ext uri="{28A0092B-C50C-407E-A947-70E740481C1C}">
                <a14:useLocalDpi xmlns:a14="http://schemas.microsoft.com/office/drawing/2010/main" val="0"/>
              </a:ext>
            </a:extLst>
          </a:blip>
          <a:srcRect l="9463" r="10048" b="-363"/>
          <a:stretch/>
        </p:blipFill>
        <p:spPr>
          <a:xfrm rot="16200000">
            <a:off x="7456133" y="2283599"/>
            <a:ext cx="3719696" cy="2614654"/>
          </a:xfrm>
          <a:prstGeom prst="rect">
            <a:avLst/>
          </a:prstGeom>
        </p:spPr>
      </p:pic>
    </p:spTree>
    <p:extLst>
      <p:ext uri="{BB962C8B-B14F-4D97-AF65-F5344CB8AC3E}">
        <p14:creationId xmlns:p14="http://schemas.microsoft.com/office/powerpoint/2010/main" val="3998787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a:t>
            </a:r>
            <a:r>
              <a:rPr lang="tr-TR" dirty="0" smtClean="0"/>
              <a:t>re)</a:t>
            </a:r>
            <a:r>
              <a:rPr lang="tr-TR" dirty="0" err="1" smtClean="0"/>
              <a:t>ShapIng</a:t>
            </a:r>
            <a:r>
              <a:rPr lang="tr-TR" dirty="0" smtClean="0"/>
              <a:t> </a:t>
            </a:r>
            <a:r>
              <a:rPr lang="tr-TR" dirty="0" err="1"/>
              <a:t>Our</a:t>
            </a:r>
            <a:r>
              <a:rPr lang="tr-TR" dirty="0"/>
              <a:t> </a:t>
            </a:r>
            <a:r>
              <a:rPr lang="tr-TR" dirty="0" err="1" smtClean="0"/>
              <a:t>OrganIzatIon</a:t>
            </a:r>
            <a:endParaRPr lang="tr-TR" dirty="0"/>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1" y="1959603"/>
            <a:ext cx="5297219" cy="2986177"/>
          </a:xfrm>
          <a:prstGeom prst="rect">
            <a:avLst/>
          </a:prstGeom>
        </p:spPr>
      </p:pic>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542" y="1959603"/>
            <a:ext cx="5297219" cy="2986177"/>
          </a:xfrm>
          <a:prstGeom prst="rect">
            <a:avLst/>
          </a:prstGeom>
        </p:spPr>
      </p:pic>
    </p:spTree>
    <p:extLst>
      <p:ext uri="{BB962C8B-B14F-4D97-AF65-F5344CB8AC3E}">
        <p14:creationId xmlns:p14="http://schemas.microsoft.com/office/powerpoint/2010/main" val="25858647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0322" y="436046"/>
            <a:ext cx="10396882" cy="1151965"/>
          </a:xfrm>
        </p:spPr>
        <p:txBody>
          <a:bodyPr>
            <a:normAutofit/>
          </a:bodyPr>
          <a:lstStyle/>
          <a:p>
            <a:r>
              <a:rPr lang="tr-TR" dirty="0" err="1"/>
              <a:t>Back</a:t>
            </a:r>
            <a:r>
              <a:rPr lang="tr-TR" dirty="0"/>
              <a:t> </a:t>
            </a:r>
            <a:r>
              <a:rPr lang="tr-TR" dirty="0" err="1"/>
              <a:t>to</a:t>
            </a:r>
            <a:r>
              <a:rPr lang="tr-TR" dirty="0"/>
              <a:t> NGO </a:t>
            </a:r>
            <a:r>
              <a:rPr lang="tr-TR" dirty="0" err="1" smtClean="0"/>
              <a:t>basıcs</a:t>
            </a:r>
            <a:r>
              <a:rPr lang="tr-TR" dirty="0" smtClean="0"/>
              <a:t> </a:t>
            </a:r>
            <a:r>
              <a:rPr lang="tr-TR" dirty="0"/>
              <a:t>Project</a:t>
            </a:r>
          </a:p>
        </p:txBody>
      </p:sp>
      <p:sp>
        <p:nvSpPr>
          <p:cNvPr id="3" name="İçerik Yer Tutucusu 2"/>
          <p:cNvSpPr>
            <a:spLocks noGrp="1"/>
          </p:cNvSpPr>
          <p:nvPr>
            <p:ph sz="quarter" idx="13"/>
          </p:nvPr>
        </p:nvSpPr>
        <p:spPr>
          <a:xfrm>
            <a:off x="564575" y="1588011"/>
            <a:ext cx="5894098" cy="3810444"/>
          </a:xfrm>
        </p:spPr>
        <p:txBody>
          <a:bodyPr>
            <a:noAutofit/>
          </a:bodyPr>
          <a:lstStyle/>
          <a:p>
            <a:r>
              <a:rPr lang="tr-TR" cap="none" dirty="0" err="1" smtClean="0"/>
              <a:t>Back</a:t>
            </a:r>
            <a:r>
              <a:rPr lang="tr-TR" cap="none" dirty="0" smtClean="0"/>
              <a:t> </a:t>
            </a:r>
            <a:r>
              <a:rPr lang="tr-TR" cap="none" dirty="0" err="1" smtClean="0"/>
              <a:t>to</a:t>
            </a:r>
            <a:r>
              <a:rPr lang="tr-TR" cap="none" dirty="0" smtClean="0"/>
              <a:t> NGO </a:t>
            </a:r>
            <a:r>
              <a:rPr lang="tr-TR" cap="none" dirty="0" err="1" smtClean="0"/>
              <a:t>basıcs</a:t>
            </a:r>
            <a:r>
              <a:rPr lang="tr-TR" cap="none" dirty="0" smtClean="0"/>
              <a:t> </a:t>
            </a:r>
            <a:r>
              <a:rPr lang="en-US" sz="2000" cap="none" dirty="0" smtClean="0"/>
              <a:t>project </a:t>
            </a:r>
            <a:r>
              <a:rPr lang="en-US" cap="none" dirty="0" smtClean="0"/>
              <a:t>i</a:t>
            </a:r>
            <a:r>
              <a:rPr lang="en-US" sz="2000" cap="none" dirty="0" smtClean="0"/>
              <a:t>s designed to address subjects such as organizational culture, personal awareness, managing your personal resources, teams &amp; leaders, development &amp; assessment, creating competency based organizational structure, organization management &amp; development, logical framework in operations,</a:t>
            </a:r>
            <a:r>
              <a:rPr lang="tr-TR" sz="2000" cap="none" dirty="0" smtClean="0"/>
              <a:t> </a:t>
            </a:r>
            <a:r>
              <a:rPr lang="en-US" sz="2000" cap="none" dirty="0" smtClean="0"/>
              <a:t>communication &amp; information, knowledge &amp; learning, strategic planning, financial management, knowledge transfer</a:t>
            </a:r>
            <a:r>
              <a:rPr lang="tr-TR" sz="2000" cap="none" dirty="0" smtClean="0"/>
              <a:t> </a:t>
            </a:r>
            <a:r>
              <a:rPr lang="en-US" sz="2000" cap="none" dirty="0" smtClean="0"/>
              <a:t>and sustainability in youth </a:t>
            </a:r>
            <a:r>
              <a:rPr lang="en-US" sz="2000" cap="none" dirty="0" err="1" smtClean="0"/>
              <a:t>ngos</a:t>
            </a:r>
            <a:r>
              <a:rPr lang="en-US" sz="2000" cap="none" dirty="0" smtClean="0"/>
              <a:t>.</a:t>
            </a:r>
            <a:endParaRPr lang="tr-TR" sz="2000" cap="none"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8673" y="2039528"/>
            <a:ext cx="4945184" cy="2769977"/>
          </a:xfrm>
          <a:prstGeom prst="rect">
            <a:avLst/>
          </a:prstGeom>
        </p:spPr>
      </p:pic>
    </p:spTree>
    <p:extLst>
      <p:ext uri="{BB962C8B-B14F-4D97-AF65-F5344CB8AC3E}">
        <p14:creationId xmlns:p14="http://schemas.microsoft.com/office/powerpoint/2010/main" val="2207060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OrganIzatIonal</a:t>
            </a:r>
            <a:r>
              <a:rPr lang="tr-TR" dirty="0" smtClean="0"/>
              <a:t> </a:t>
            </a:r>
            <a:r>
              <a:rPr lang="tr-TR" dirty="0" err="1" smtClean="0"/>
              <a:t>IdentIty</a:t>
            </a:r>
            <a:endParaRPr lang="tr-TR" dirty="0"/>
          </a:p>
        </p:txBody>
      </p:sp>
      <p:sp>
        <p:nvSpPr>
          <p:cNvPr id="3" name="İçerik Yer Tutucusu 2"/>
          <p:cNvSpPr>
            <a:spLocks noGrp="1"/>
          </p:cNvSpPr>
          <p:nvPr>
            <p:ph sz="quarter" idx="13"/>
          </p:nvPr>
        </p:nvSpPr>
        <p:spPr>
          <a:xfrm>
            <a:off x="680322" y="1907185"/>
            <a:ext cx="5432311" cy="3599316"/>
          </a:xfrm>
        </p:spPr>
        <p:txBody>
          <a:bodyPr vert="horz" lIns="91440" tIns="45720" rIns="91440" bIns="45720" rtlCol="0">
            <a:noAutofit/>
          </a:bodyPr>
          <a:lstStyle/>
          <a:p>
            <a:r>
              <a:rPr lang="tr-TR" cap="none" dirty="0" err="1" smtClean="0"/>
              <a:t>Vision</a:t>
            </a:r>
            <a:r>
              <a:rPr lang="tr-TR" cap="none" dirty="0" smtClean="0"/>
              <a:t>, </a:t>
            </a:r>
            <a:r>
              <a:rPr lang="tr-TR" cap="none" dirty="0" err="1" smtClean="0"/>
              <a:t>mission</a:t>
            </a:r>
            <a:r>
              <a:rPr lang="tr-TR" cap="none" dirty="0" smtClean="0"/>
              <a:t> </a:t>
            </a:r>
            <a:r>
              <a:rPr lang="tr-TR" cap="none" dirty="0" err="1" smtClean="0"/>
              <a:t>and</a:t>
            </a:r>
            <a:r>
              <a:rPr lang="tr-TR" cap="none" dirty="0" smtClean="0"/>
              <a:t> </a:t>
            </a:r>
            <a:r>
              <a:rPr lang="tr-TR" cap="none" dirty="0" err="1" smtClean="0"/>
              <a:t>values</a:t>
            </a:r>
            <a:endParaRPr lang="tr-TR" cap="none" dirty="0" smtClean="0"/>
          </a:p>
          <a:p>
            <a:endParaRPr lang="tr-TR" dirty="0"/>
          </a:p>
          <a:p>
            <a:r>
              <a:rPr lang="en-US" cap="none" dirty="0" smtClean="0"/>
              <a:t>The management committee of the </a:t>
            </a:r>
            <a:r>
              <a:rPr lang="en-US" cap="none" dirty="0" err="1" smtClean="0"/>
              <a:t>organisation</a:t>
            </a:r>
            <a:r>
              <a:rPr lang="en-US" cap="none" dirty="0" smtClean="0"/>
              <a:t> has the responsibility for both establishing and protecting the overarching purpose, fundamental values and ethical principles which govern the activities of the </a:t>
            </a:r>
            <a:r>
              <a:rPr lang="en-US" cap="none" dirty="0" err="1" smtClean="0"/>
              <a:t>organisation</a:t>
            </a:r>
            <a:r>
              <a:rPr lang="en-US" cap="none" dirty="0" smtClean="0"/>
              <a:t>.</a:t>
            </a:r>
            <a:endParaRPr lang="tr-TR" cap="none"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2670" y="2375240"/>
            <a:ext cx="5297219" cy="2986177"/>
          </a:xfrm>
          <a:prstGeom prst="rect">
            <a:avLst/>
          </a:prstGeom>
        </p:spPr>
      </p:pic>
    </p:spTree>
    <p:extLst>
      <p:ext uri="{BB962C8B-B14F-4D97-AF65-F5344CB8AC3E}">
        <p14:creationId xmlns:p14="http://schemas.microsoft.com/office/powerpoint/2010/main" val="4872707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OrganIzatIonal</a:t>
            </a:r>
            <a:r>
              <a:rPr lang="tr-TR" dirty="0" smtClean="0"/>
              <a:t> </a:t>
            </a:r>
            <a:r>
              <a:rPr lang="tr-TR" dirty="0" err="1" smtClean="0"/>
              <a:t>IdentIty</a:t>
            </a:r>
            <a:endParaRPr lang="tr-TR" dirty="0"/>
          </a:p>
        </p:txBody>
      </p:sp>
      <p:sp>
        <p:nvSpPr>
          <p:cNvPr id="3" name="İçerik Yer Tutucusu 2"/>
          <p:cNvSpPr>
            <a:spLocks noGrp="1"/>
          </p:cNvSpPr>
          <p:nvPr>
            <p:ph sz="quarter" idx="13"/>
          </p:nvPr>
        </p:nvSpPr>
        <p:spPr>
          <a:xfrm>
            <a:off x="685801" y="1837765"/>
            <a:ext cx="6763467" cy="3599316"/>
          </a:xfrm>
        </p:spPr>
        <p:txBody>
          <a:bodyPr>
            <a:noAutofit/>
          </a:bodyPr>
          <a:lstStyle/>
          <a:p>
            <a:r>
              <a:rPr lang="en-US" cap="none" dirty="0" smtClean="0"/>
              <a:t>Vision statement</a:t>
            </a:r>
            <a:r>
              <a:rPr lang="tr-TR" cap="none" dirty="0" smtClean="0"/>
              <a:t>:</a:t>
            </a:r>
          </a:p>
          <a:p>
            <a:pPr marL="0" indent="0">
              <a:buNone/>
            </a:pPr>
            <a:endParaRPr lang="tr-TR" dirty="0"/>
          </a:p>
          <a:p>
            <a:r>
              <a:rPr lang="en-US" dirty="0"/>
              <a:t> </a:t>
            </a:r>
            <a:r>
              <a:rPr lang="en-US" cap="none" dirty="0" smtClean="0"/>
              <a:t>An </a:t>
            </a:r>
            <a:r>
              <a:rPr lang="en-US" cap="none" dirty="0" err="1" smtClean="0"/>
              <a:t>organisation’s</a:t>
            </a:r>
            <a:r>
              <a:rPr lang="en-US" cap="none" dirty="0" smtClean="0"/>
              <a:t> vision is the long-term change it ideally would like to see if its work is successful. A vision should motivate and enable individuals to see how their effort contributes to an overall inspirational purpose.</a:t>
            </a:r>
            <a:endParaRPr lang="tr-TR" cap="none"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17" t="193" r="2317" b="20080"/>
          <a:stretch/>
        </p:blipFill>
        <p:spPr>
          <a:xfrm>
            <a:off x="7731680" y="2006389"/>
            <a:ext cx="3351003" cy="3562231"/>
          </a:xfrm>
          <a:prstGeom prst="rect">
            <a:avLst/>
          </a:prstGeom>
        </p:spPr>
      </p:pic>
    </p:spTree>
    <p:extLst>
      <p:ext uri="{BB962C8B-B14F-4D97-AF65-F5344CB8AC3E}">
        <p14:creationId xmlns:p14="http://schemas.microsoft.com/office/powerpoint/2010/main" val="1042984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OrganIzatIonal</a:t>
            </a:r>
            <a:r>
              <a:rPr lang="tr-TR" dirty="0" smtClean="0"/>
              <a:t> </a:t>
            </a:r>
            <a:r>
              <a:rPr lang="tr-TR" dirty="0" err="1" smtClean="0"/>
              <a:t>IdentOty</a:t>
            </a:r>
            <a:endParaRPr lang="tr-TR" dirty="0"/>
          </a:p>
        </p:txBody>
      </p:sp>
      <p:sp>
        <p:nvSpPr>
          <p:cNvPr id="3" name="İçerik Yer Tutucusu 2"/>
          <p:cNvSpPr>
            <a:spLocks noGrp="1"/>
          </p:cNvSpPr>
          <p:nvPr>
            <p:ph sz="quarter" idx="13"/>
          </p:nvPr>
        </p:nvSpPr>
        <p:spPr>
          <a:xfrm>
            <a:off x="685801" y="1837765"/>
            <a:ext cx="5191842" cy="3599316"/>
          </a:xfrm>
        </p:spPr>
        <p:txBody>
          <a:bodyPr>
            <a:normAutofit/>
          </a:bodyPr>
          <a:lstStyle/>
          <a:p>
            <a:r>
              <a:rPr lang="en-US" cap="none" dirty="0" smtClean="0"/>
              <a:t>Mission statement</a:t>
            </a:r>
            <a:r>
              <a:rPr lang="tr-TR" cap="none" dirty="0" smtClean="0"/>
              <a:t>:</a:t>
            </a:r>
            <a:endParaRPr lang="en-US" cap="none" dirty="0" smtClean="0"/>
          </a:p>
          <a:p>
            <a:pPr marL="0" indent="0">
              <a:buNone/>
            </a:pPr>
            <a:endParaRPr lang="tr-TR" dirty="0"/>
          </a:p>
          <a:p>
            <a:r>
              <a:rPr lang="en-US" dirty="0"/>
              <a:t> </a:t>
            </a:r>
            <a:r>
              <a:rPr lang="en-US" cap="none" dirty="0" smtClean="0"/>
              <a:t>One of the fundamental questions for any group or </a:t>
            </a:r>
            <a:r>
              <a:rPr lang="en-US" cap="none" dirty="0" err="1" smtClean="0"/>
              <a:t>organisation</a:t>
            </a:r>
            <a:r>
              <a:rPr lang="en-US" cap="none" dirty="0" smtClean="0"/>
              <a:t> is, “what is our purpose?” The mission statement should clearly define your purpose.</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05003" y="2185058"/>
            <a:ext cx="5550321" cy="3128857"/>
          </a:xfrm>
          <a:prstGeom prst="rect">
            <a:avLst/>
          </a:prstGeom>
        </p:spPr>
      </p:pic>
    </p:spTree>
    <p:extLst>
      <p:ext uri="{BB962C8B-B14F-4D97-AF65-F5344CB8AC3E}">
        <p14:creationId xmlns:p14="http://schemas.microsoft.com/office/powerpoint/2010/main" val="6483189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80076" y="382381"/>
            <a:ext cx="10396882" cy="1151965"/>
          </a:xfrm>
        </p:spPr>
        <p:txBody>
          <a:bodyPr/>
          <a:lstStyle/>
          <a:p>
            <a:r>
              <a:rPr lang="tr-TR" dirty="0" err="1" smtClean="0"/>
              <a:t>OrganOzatIonal</a:t>
            </a:r>
            <a:r>
              <a:rPr lang="tr-TR" dirty="0" smtClean="0"/>
              <a:t> </a:t>
            </a:r>
            <a:r>
              <a:rPr lang="tr-TR" dirty="0"/>
              <a:t>Structure</a:t>
            </a:r>
          </a:p>
        </p:txBody>
      </p:sp>
      <p:sp>
        <p:nvSpPr>
          <p:cNvPr id="3" name="İçerik Yer Tutucusu 2"/>
          <p:cNvSpPr>
            <a:spLocks noGrp="1"/>
          </p:cNvSpPr>
          <p:nvPr>
            <p:ph sz="quarter" idx="13"/>
          </p:nvPr>
        </p:nvSpPr>
        <p:spPr>
          <a:xfrm>
            <a:off x="380076" y="1451219"/>
            <a:ext cx="5504166" cy="4071364"/>
          </a:xfrm>
        </p:spPr>
        <p:txBody>
          <a:bodyPr>
            <a:noAutofit/>
          </a:bodyPr>
          <a:lstStyle/>
          <a:p>
            <a:r>
              <a:rPr lang="en-US" cap="none" dirty="0" smtClean="0"/>
              <a:t>Common types of organizational structure</a:t>
            </a:r>
            <a:endParaRPr lang="tr-TR" dirty="0"/>
          </a:p>
          <a:p>
            <a:pPr>
              <a:lnSpc>
                <a:spcPct val="120000"/>
              </a:lnSpc>
            </a:pPr>
            <a:r>
              <a:rPr lang="en-US" cap="none" dirty="0" smtClean="0"/>
              <a:t>Some types of common organizational structures are implemented in </a:t>
            </a:r>
            <a:r>
              <a:rPr lang="en-US" cap="none" dirty="0" err="1" smtClean="0"/>
              <a:t>ngo’s</a:t>
            </a:r>
            <a:r>
              <a:rPr lang="en-US" cap="none" dirty="0" smtClean="0"/>
              <a:t> generally. Organizations have various structures. </a:t>
            </a:r>
            <a:endParaRPr lang="tr-TR" cap="none" dirty="0" smtClean="0"/>
          </a:p>
          <a:p>
            <a:pPr marL="0" indent="0">
              <a:lnSpc>
                <a:spcPct val="120000"/>
              </a:lnSpc>
              <a:buNone/>
            </a:pPr>
            <a:r>
              <a:rPr lang="en-US" cap="none" dirty="0" smtClean="0"/>
              <a:t>These structures are indicative of:</a:t>
            </a:r>
          </a:p>
          <a:p>
            <a:pPr marL="0" indent="0">
              <a:lnSpc>
                <a:spcPct val="120000"/>
              </a:lnSpc>
              <a:buNone/>
            </a:pPr>
            <a:r>
              <a:rPr lang="en-US" dirty="0" smtClean="0"/>
              <a:t>   </a:t>
            </a:r>
            <a:r>
              <a:rPr lang="en-US" i="1" dirty="0"/>
              <a:t>- </a:t>
            </a:r>
            <a:r>
              <a:rPr lang="en-US" i="1" cap="none" dirty="0" smtClean="0"/>
              <a:t>How an organization functions and is managed. </a:t>
            </a:r>
          </a:p>
          <a:p>
            <a:pPr marL="0" indent="0">
              <a:lnSpc>
                <a:spcPct val="120000"/>
              </a:lnSpc>
              <a:buNone/>
            </a:pPr>
            <a:r>
              <a:rPr lang="en-US" i="1" dirty="0" smtClean="0"/>
              <a:t>   </a:t>
            </a:r>
            <a:r>
              <a:rPr lang="tr-TR" i="1" dirty="0"/>
              <a:t>- </a:t>
            </a:r>
            <a:r>
              <a:rPr lang="en-US" i="1" cap="none" dirty="0" smtClean="0"/>
              <a:t>How information flows and is processed within an</a:t>
            </a:r>
            <a:r>
              <a:rPr lang="tr-TR" i="1" cap="none" dirty="0" smtClean="0"/>
              <a:t> </a:t>
            </a:r>
            <a:r>
              <a:rPr lang="en-US" i="1" cap="none" dirty="0" smtClean="0"/>
              <a:t>organization.</a:t>
            </a:r>
            <a:endParaRPr lang="tr-TR" i="1" cap="none" dirty="0" smtClean="0"/>
          </a:p>
          <a:p>
            <a:pPr marL="0" indent="0">
              <a:lnSpc>
                <a:spcPct val="120000"/>
              </a:lnSpc>
              <a:buNone/>
            </a:pPr>
            <a:r>
              <a:rPr lang="tr-TR" i="1" dirty="0" smtClean="0"/>
              <a:t>  </a:t>
            </a:r>
            <a:r>
              <a:rPr lang="en-US" i="1" dirty="0" smtClean="0"/>
              <a:t> </a:t>
            </a:r>
            <a:r>
              <a:rPr lang="en-US" i="1" dirty="0"/>
              <a:t>- </a:t>
            </a:r>
            <a:r>
              <a:rPr lang="en-US" i="1" cap="none" dirty="0" smtClean="0"/>
              <a:t>How flexible or responsive the organization is.</a:t>
            </a:r>
            <a:endParaRPr lang="tr-TR" i="1" cap="none"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4242" y="1937986"/>
            <a:ext cx="5642742" cy="3180957"/>
          </a:xfrm>
          <a:prstGeom prst="rect">
            <a:avLst/>
          </a:prstGeom>
        </p:spPr>
      </p:pic>
    </p:spTree>
    <p:extLst>
      <p:ext uri="{BB962C8B-B14F-4D97-AF65-F5344CB8AC3E}">
        <p14:creationId xmlns:p14="http://schemas.microsoft.com/office/powerpoint/2010/main" val="10358476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55172" y="401330"/>
            <a:ext cx="10396882" cy="1151965"/>
          </a:xfrm>
        </p:spPr>
        <p:txBody>
          <a:bodyPr/>
          <a:lstStyle/>
          <a:p>
            <a:r>
              <a:rPr lang="tr-TR" dirty="0" err="1" smtClean="0"/>
              <a:t>OrganIzatIonal</a:t>
            </a:r>
            <a:r>
              <a:rPr lang="tr-TR" dirty="0" smtClean="0"/>
              <a:t> </a:t>
            </a:r>
            <a:r>
              <a:rPr lang="tr-TR" dirty="0" err="1"/>
              <a:t>Structure</a:t>
            </a:r>
            <a:endParaRPr lang="tr-TR" dirty="0"/>
          </a:p>
        </p:txBody>
      </p:sp>
      <p:sp>
        <p:nvSpPr>
          <p:cNvPr id="3" name="İçerik Yer Tutucusu 2"/>
          <p:cNvSpPr>
            <a:spLocks noGrp="1"/>
          </p:cNvSpPr>
          <p:nvPr>
            <p:ph sz="quarter" idx="13"/>
          </p:nvPr>
        </p:nvSpPr>
        <p:spPr>
          <a:xfrm>
            <a:off x="472045" y="1716101"/>
            <a:ext cx="9663829" cy="3791509"/>
          </a:xfrm>
        </p:spPr>
        <p:txBody>
          <a:bodyPr>
            <a:noAutofit/>
          </a:bodyPr>
          <a:lstStyle/>
          <a:p>
            <a:r>
              <a:rPr lang="tr-TR" dirty="0"/>
              <a:t>1. </a:t>
            </a:r>
            <a:r>
              <a:rPr lang="tr-TR" cap="none" dirty="0" err="1" smtClean="0"/>
              <a:t>Tall</a:t>
            </a:r>
            <a:r>
              <a:rPr lang="tr-TR" cap="none" dirty="0" smtClean="0"/>
              <a:t> </a:t>
            </a:r>
            <a:r>
              <a:rPr lang="tr-TR" cap="none" dirty="0" err="1" smtClean="0"/>
              <a:t>hierarchical</a:t>
            </a:r>
            <a:r>
              <a:rPr lang="tr-TR" cap="none" dirty="0" smtClean="0"/>
              <a:t> </a:t>
            </a:r>
            <a:r>
              <a:rPr lang="tr-TR" cap="none" dirty="0" err="1" smtClean="0"/>
              <a:t>structures</a:t>
            </a:r>
            <a:endParaRPr lang="en-US" cap="none" dirty="0" smtClean="0"/>
          </a:p>
          <a:p>
            <a:pPr marL="0" indent="0">
              <a:buNone/>
            </a:pPr>
            <a:r>
              <a:rPr lang="en-US" i="1" cap="none" dirty="0" smtClean="0"/>
              <a:t>Has many levels with small spans of management</a:t>
            </a:r>
          </a:p>
          <a:p>
            <a:pPr>
              <a:buFont typeface="Arial" charset="0"/>
              <a:buChar char="•"/>
            </a:pPr>
            <a:r>
              <a:rPr lang="en-US" i="1" dirty="0" smtClean="0"/>
              <a:t> </a:t>
            </a:r>
            <a:r>
              <a:rPr lang="tr-TR" dirty="0" smtClean="0"/>
              <a:t>2</a:t>
            </a:r>
            <a:r>
              <a:rPr lang="tr-TR" dirty="0"/>
              <a:t>. </a:t>
            </a:r>
            <a:r>
              <a:rPr lang="tr-TR" cap="none" dirty="0" err="1" smtClean="0"/>
              <a:t>Flat</a:t>
            </a:r>
            <a:r>
              <a:rPr lang="tr-TR" cap="none" dirty="0" smtClean="0"/>
              <a:t> </a:t>
            </a:r>
            <a:r>
              <a:rPr lang="tr-TR" cap="none" dirty="0" err="1" smtClean="0"/>
              <a:t>structures</a:t>
            </a:r>
            <a:endParaRPr lang="tr-TR" cap="none" dirty="0" smtClean="0"/>
          </a:p>
          <a:p>
            <a:pPr marL="0" lvl="0" indent="0">
              <a:buNone/>
            </a:pPr>
            <a:r>
              <a:rPr lang="en-US" i="1" cap="none" dirty="0" smtClean="0"/>
              <a:t>Small number of levels and broad span of management</a:t>
            </a:r>
          </a:p>
          <a:p>
            <a:pPr marL="0" lvl="0" indent="0">
              <a:buNone/>
            </a:pPr>
            <a:r>
              <a:rPr lang="en-US" i="1" cap="none" dirty="0" smtClean="0"/>
              <a:t> Of at each level</a:t>
            </a:r>
            <a:endParaRPr lang="tr-TR" dirty="0"/>
          </a:p>
          <a:p>
            <a:r>
              <a:rPr lang="tr-TR" dirty="0" smtClean="0"/>
              <a:t>3. </a:t>
            </a:r>
            <a:r>
              <a:rPr lang="tr-TR" cap="none" dirty="0" smtClean="0"/>
              <a:t>Team </a:t>
            </a:r>
            <a:r>
              <a:rPr lang="tr-TR" cap="none" dirty="0" err="1" smtClean="0"/>
              <a:t>structure</a:t>
            </a:r>
            <a:endParaRPr lang="en-US" cap="none" dirty="0" smtClean="0"/>
          </a:p>
          <a:p>
            <a:pPr marL="0" indent="0">
              <a:buNone/>
            </a:pPr>
            <a:r>
              <a:rPr lang="en-US" i="1" cap="none" dirty="0" smtClean="0"/>
              <a:t>This type of organization emphasizes interpersonal relations as a determinant of conduct and performance</a:t>
            </a:r>
            <a:endParaRPr lang="tr-TR" i="1" cap="none"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0400" y="2255469"/>
            <a:ext cx="4483150" cy="2379030"/>
          </a:xfrm>
          <a:prstGeom prst="rect">
            <a:avLst/>
          </a:prstGeom>
        </p:spPr>
      </p:pic>
    </p:spTree>
    <p:extLst>
      <p:ext uri="{BB962C8B-B14F-4D97-AF65-F5344CB8AC3E}">
        <p14:creationId xmlns:p14="http://schemas.microsoft.com/office/powerpoint/2010/main" val="1470357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OrganIzatIonal</a:t>
            </a:r>
            <a:r>
              <a:rPr lang="tr-TR" dirty="0" smtClean="0"/>
              <a:t> </a:t>
            </a:r>
            <a:r>
              <a:rPr lang="tr-TR" dirty="0" err="1" smtClean="0"/>
              <a:t>SustaInabIlIty</a:t>
            </a:r>
            <a:endParaRPr lang="tr-TR" dirty="0"/>
          </a:p>
        </p:txBody>
      </p:sp>
      <p:sp>
        <p:nvSpPr>
          <p:cNvPr id="3" name="İçerik Yer Tutucusu 2"/>
          <p:cNvSpPr>
            <a:spLocks noGrp="1"/>
          </p:cNvSpPr>
          <p:nvPr>
            <p:ph sz="quarter" idx="13"/>
          </p:nvPr>
        </p:nvSpPr>
        <p:spPr>
          <a:xfrm>
            <a:off x="670200" y="1754638"/>
            <a:ext cx="5214042" cy="3599316"/>
          </a:xfrm>
        </p:spPr>
        <p:txBody>
          <a:bodyPr>
            <a:normAutofit/>
          </a:bodyPr>
          <a:lstStyle/>
          <a:p>
            <a:r>
              <a:rPr lang="en-US" cap="none" dirty="0" smtClean="0"/>
              <a:t>For the purposes of this module, a working definition of sustainability has been developed. Sustainability maybe divided into components such as organizational</a:t>
            </a:r>
            <a:r>
              <a:rPr lang="tr-TR" cap="none" dirty="0" smtClean="0"/>
              <a:t> </a:t>
            </a:r>
            <a:r>
              <a:rPr lang="en-US" cap="none" dirty="0" smtClean="0"/>
              <a:t>sustainability, financial sustainability, services or program sustainability (sometimes connoted as technical sustainability), or community sustainability.</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6421" y="2191748"/>
            <a:ext cx="4834082" cy="2725095"/>
          </a:xfrm>
          <a:prstGeom prst="rect">
            <a:avLst/>
          </a:prstGeom>
        </p:spPr>
      </p:pic>
    </p:spTree>
    <p:extLst>
      <p:ext uri="{BB962C8B-B14F-4D97-AF65-F5344CB8AC3E}">
        <p14:creationId xmlns:p14="http://schemas.microsoft.com/office/powerpoint/2010/main" val="3875527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OrganIzatIonal</a:t>
            </a:r>
            <a:r>
              <a:rPr lang="tr-TR" dirty="0" smtClean="0"/>
              <a:t> </a:t>
            </a:r>
            <a:r>
              <a:rPr lang="tr-TR" dirty="0" err="1" smtClean="0"/>
              <a:t>SustaInabIlIty</a:t>
            </a:r>
            <a:endParaRPr lang="tr-TR" dirty="0"/>
          </a:p>
        </p:txBody>
      </p:sp>
      <p:sp>
        <p:nvSpPr>
          <p:cNvPr id="3" name="İçerik Yer Tutucusu 2"/>
          <p:cNvSpPr>
            <a:spLocks noGrp="1"/>
          </p:cNvSpPr>
          <p:nvPr>
            <p:ph sz="quarter" idx="13"/>
          </p:nvPr>
        </p:nvSpPr>
        <p:spPr>
          <a:xfrm>
            <a:off x="549692" y="1837765"/>
            <a:ext cx="5872879" cy="3599316"/>
          </a:xfrm>
        </p:spPr>
        <p:txBody>
          <a:bodyPr>
            <a:normAutofit/>
          </a:bodyPr>
          <a:lstStyle/>
          <a:p>
            <a:r>
              <a:rPr lang="en-US" cap="none" dirty="0" smtClean="0"/>
              <a:t>Elements of sustainability many analysts divide sustainability into components, including organizational, financial, programmatic or technical, and even community sustainability. Almost all agree that each organization’s path to greater sustainability is unique and dependent on the organization’s current structure, track record, staff competencies, image, professionalism, and levels of community support.</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2571" y="2095879"/>
            <a:ext cx="4929084" cy="2778650"/>
          </a:xfrm>
          <a:prstGeom prst="rect">
            <a:avLst/>
          </a:prstGeom>
        </p:spPr>
      </p:pic>
    </p:spTree>
    <p:extLst>
      <p:ext uri="{BB962C8B-B14F-4D97-AF65-F5344CB8AC3E}">
        <p14:creationId xmlns:p14="http://schemas.microsoft.com/office/powerpoint/2010/main" val="955034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6" y="0"/>
            <a:ext cx="10396882" cy="1151965"/>
          </a:xfrm>
        </p:spPr>
        <p:txBody>
          <a:bodyPr>
            <a:normAutofit/>
          </a:bodyPr>
          <a:lstStyle/>
          <a:p>
            <a:r>
              <a:rPr lang="tr-TR" dirty="0" smtClean="0"/>
              <a:t>BACK TO NGO BASICS Team</a:t>
            </a:r>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3172" y="1056962"/>
            <a:ext cx="7671462" cy="4324598"/>
          </a:xfrm>
          <a:prstGeom prst="rect">
            <a:avLst/>
          </a:prstGeom>
        </p:spPr>
      </p:pic>
    </p:spTree>
    <p:extLst>
      <p:ext uri="{BB962C8B-B14F-4D97-AF65-F5344CB8AC3E}">
        <p14:creationId xmlns:p14="http://schemas.microsoft.com/office/powerpoint/2010/main" val="33476169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Thank you</a:t>
            </a:r>
          </a:p>
        </p:txBody>
      </p:sp>
      <p:sp>
        <p:nvSpPr>
          <p:cNvPr id="3" name="Content Placeholder 2"/>
          <p:cNvSpPr>
            <a:spLocks noGrp="1"/>
          </p:cNvSpPr>
          <p:nvPr>
            <p:ph sz="quarter" idx="13"/>
          </p:nvPr>
        </p:nvSpPr>
        <p:spPr>
          <a:xfrm>
            <a:off x="680321" y="2336873"/>
            <a:ext cx="9613861" cy="3347037"/>
          </a:xfrm>
        </p:spPr>
        <p:txBody>
          <a:bodyPr>
            <a:normAutofit fontScale="92500" lnSpcReduction="20000"/>
          </a:bodyPr>
          <a:lstStyle/>
          <a:p>
            <a:r>
              <a:rPr lang="tr-TR" dirty="0"/>
              <a:t>Thank you for your time.</a:t>
            </a:r>
          </a:p>
          <a:p>
            <a:endParaRPr lang="tr-TR" dirty="0"/>
          </a:p>
          <a:p>
            <a:endParaRPr lang="tr-TR" dirty="0"/>
          </a:p>
          <a:p>
            <a:endParaRPr lang="tr-TR" dirty="0"/>
          </a:p>
          <a:p>
            <a:endParaRPr lang="tr-TR" dirty="0"/>
          </a:p>
          <a:p>
            <a:endParaRPr lang="tr-TR" dirty="0"/>
          </a:p>
          <a:p>
            <a:endParaRPr lang="tr-TR" dirty="0"/>
          </a:p>
          <a:p>
            <a:pPr marL="0" indent="0" algn="r">
              <a:buNone/>
            </a:pPr>
            <a:r>
              <a:rPr lang="tr-TR" dirty="0" smtClean="0"/>
              <a:t>BACK TO NGO </a:t>
            </a:r>
            <a:r>
              <a:rPr lang="tr-TR" dirty="0" err="1" smtClean="0"/>
              <a:t>Basıcs</a:t>
            </a:r>
            <a:r>
              <a:rPr lang="tr-TR" dirty="0" smtClean="0"/>
              <a:t> TEAM</a:t>
            </a:r>
            <a:endParaRPr lang="tr-TR" dirty="0"/>
          </a:p>
        </p:txBody>
      </p:sp>
      <p:sp>
        <p:nvSpPr>
          <p:cNvPr id="4" name="Rounded Rectangle 3"/>
          <p:cNvSpPr/>
          <p:nvPr/>
        </p:nvSpPr>
        <p:spPr>
          <a:xfrm>
            <a:off x="1506931" y="3130907"/>
            <a:ext cx="8449056" cy="144109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grpSp>
        <p:nvGrpSpPr>
          <p:cNvPr id="7" name="Group 6"/>
          <p:cNvGrpSpPr/>
          <p:nvPr/>
        </p:nvGrpSpPr>
        <p:grpSpPr>
          <a:xfrm>
            <a:off x="2828544" y="3371938"/>
            <a:ext cx="6096000" cy="1319074"/>
            <a:chOff x="2828544" y="3371938"/>
            <a:chExt cx="6096000" cy="1319074"/>
          </a:xfrm>
        </p:grpSpPr>
        <p:pic>
          <p:nvPicPr>
            <p:cNvPr id="1026" name="Picture 2" descr="egdlogo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9489" y="3468776"/>
              <a:ext cx="1176338" cy="492125"/>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descr="ua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9952" y="3387814"/>
              <a:ext cx="1090613" cy="573087"/>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8" name="Picture 4" descr="ab_bakanligi_yazil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340" y="3387814"/>
              <a:ext cx="666750" cy="595312"/>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9" name="Picture 5" descr="erasmus+logo_mi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3277" y="3371938"/>
              <a:ext cx="1958975" cy="557213"/>
            </a:xfrm>
            <a:prstGeom prst="rect">
              <a:avLst/>
            </a:prstGeom>
            <a:noFill/>
            <a:ln>
              <a:noFill/>
            </a:ln>
            <a:effectLst/>
            <a:extLst>
              <a:ext uri="{909E8E84-426E-40DD-AFC4-6F175D3DCCD1}">
                <a14:hiddenFill xmlns:a14="http://schemas.microsoft.com/office/drawing/2010/main">
                  <a:solidFill>
                    <a:srgbClr val="575F6D"/>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Rectangle 5"/>
            <p:cNvSpPr/>
            <p:nvPr/>
          </p:nvSpPr>
          <p:spPr>
            <a:xfrm>
              <a:off x="2828544" y="3983126"/>
              <a:ext cx="6096000" cy="707886"/>
            </a:xfrm>
            <a:prstGeom prst="rect">
              <a:avLst/>
            </a:prstGeom>
          </p:spPr>
          <p:txBody>
            <a:bodyPr>
              <a:spAutoFit/>
            </a:bodyPr>
            <a:lstStyle/>
            <a:p>
              <a:pPr algn="ctr">
                <a:tabLst>
                  <a:tab pos="-865936800" algn="l"/>
                </a:tabLst>
              </a:pPr>
              <a:r>
                <a:rPr lang="en-US" sz="800" i="1" kern="1400" dirty="0">
                  <a:solidFill>
                    <a:srgbClr val="000000"/>
                  </a:solidFill>
                  <a:latin typeface="Franklin Gothic Heavy" panose="020B0903020102020204" pitchFamily="34" charset="0"/>
                </a:rPr>
                <a:t>Funded by the Erasmus+ Program of the European Union. However, European Commission and Turkish National Agency can</a:t>
              </a:r>
              <a:r>
                <a:rPr lang="tr-TR" sz="800" i="1" kern="1400" dirty="0">
                  <a:solidFill>
                    <a:srgbClr val="000000"/>
                  </a:solidFill>
                  <a:latin typeface="Franklin Gothic Heavy" panose="020B0903020102020204" pitchFamily="34" charset="0"/>
                </a:rPr>
                <a:t> </a:t>
              </a:r>
              <a:r>
                <a:rPr lang="en-US" sz="800" i="1" kern="1400" dirty="0">
                  <a:solidFill>
                    <a:srgbClr val="000000"/>
                  </a:solidFill>
                  <a:latin typeface="Franklin Gothic Heavy" panose="020B0903020102020204" pitchFamily="34" charset="0"/>
                </a:rPr>
                <a:t>not be held responsible for any use which may be made of the information contained therein. </a:t>
              </a:r>
              <a:endParaRPr lang="en-US" sz="2000" i="1" kern="1400" dirty="0">
                <a:solidFill>
                  <a:srgbClr val="000000"/>
                </a:solidFill>
                <a:latin typeface="Franklin Gothic Heavy" panose="020B0903020102020204" pitchFamily="34" charset="0"/>
              </a:endParaRPr>
            </a:p>
            <a:p>
              <a:r>
                <a:rPr lang="en-US" sz="2400" kern="1400" dirty="0">
                  <a:solidFill>
                    <a:srgbClr val="000000"/>
                  </a:solidFill>
                  <a:latin typeface="Times New Roman" panose="02020603050405020304" pitchFamily="18" charset="0"/>
                </a:rPr>
                <a:t> </a:t>
              </a:r>
              <a:endParaRPr lang="en-US" sz="2400" kern="1400" dirty="0">
                <a:ln>
                  <a:noFill/>
                </a:ln>
                <a:solidFill>
                  <a:srgbClr val="000000"/>
                </a:solidFill>
                <a:effectLst/>
                <a:latin typeface="Times New Roman" panose="02020603050405020304" pitchFamily="18" charset="0"/>
              </a:endParaRPr>
            </a:p>
          </p:txBody>
        </p:sp>
      </p:grpSp>
      <p:sp>
        <p:nvSpPr>
          <p:cNvPr id="5" name="TextBox 4">
            <a:hlinkClick r:id="rId6"/>
          </p:cNvPr>
          <p:cNvSpPr txBox="1"/>
          <p:nvPr/>
        </p:nvSpPr>
        <p:spPr>
          <a:xfrm>
            <a:off x="75142" y="6477944"/>
            <a:ext cx="3983291" cy="369332"/>
          </a:xfrm>
          <a:prstGeom prst="rect">
            <a:avLst/>
          </a:prstGeom>
          <a:noFill/>
        </p:spPr>
        <p:txBody>
          <a:bodyPr wrap="square" rtlCol="0">
            <a:spAutoFit/>
          </a:bodyPr>
          <a:lstStyle/>
          <a:p>
            <a:r>
              <a:rPr lang="en-US" dirty="0">
                <a:latin typeface="Rockwell" panose="02060603020205020403" pitchFamily="18" charset="0"/>
              </a:rPr>
              <a:t>http://eskisehirgelisim.org/ngofun/</a:t>
            </a:r>
          </a:p>
        </p:txBody>
      </p:sp>
    </p:spTree>
    <p:extLst>
      <p:ext uri="{BB962C8B-B14F-4D97-AF65-F5344CB8AC3E}">
        <p14:creationId xmlns:p14="http://schemas.microsoft.com/office/powerpoint/2010/main" val="15595432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Sources</a:t>
            </a:r>
          </a:p>
        </p:txBody>
      </p:sp>
      <p:sp>
        <p:nvSpPr>
          <p:cNvPr id="3" name="Content Placeholder 2"/>
          <p:cNvSpPr>
            <a:spLocks noGrp="1"/>
          </p:cNvSpPr>
          <p:nvPr>
            <p:ph sz="quarter" idx="13"/>
          </p:nvPr>
        </p:nvSpPr>
        <p:spPr>
          <a:xfrm>
            <a:off x="685801" y="1837765"/>
            <a:ext cx="9613861" cy="3599316"/>
          </a:xfrm>
        </p:spPr>
        <p:txBody>
          <a:bodyPr>
            <a:normAutofit fontScale="85000" lnSpcReduction="20000"/>
          </a:bodyPr>
          <a:lstStyle/>
          <a:p>
            <a:r>
              <a:rPr lang="tr-TR" cap="none" dirty="0" err="1" smtClean="0"/>
              <a:t>Trenton</a:t>
            </a:r>
            <a:r>
              <a:rPr lang="tr-TR" cap="none" dirty="0" smtClean="0"/>
              <a:t> </a:t>
            </a:r>
            <a:r>
              <a:rPr lang="tr-TR" cap="none" dirty="0" err="1" smtClean="0"/>
              <a:t>hamm's</a:t>
            </a:r>
            <a:r>
              <a:rPr lang="tr-TR" cap="none" dirty="0" smtClean="0"/>
              <a:t> </a:t>
            </a:r>
            <a:r>
              <a:rPr lang="tr-TR" cap="none" dirty="0" err="1" smtClean="0"/>
              <a:t>revıew</a:t>
            </a:r>
            <a:r>
              <a:rPr lang="tr-TR" cap="none" dirty="0" smtClean="0"/>
              <a:t>: </a:t>
            </a:r>
            <a:r>
              <a:rPr lang="tr-TR" cap="none" dirty="0" err="1" smtClean="0"/>
              <a:t>the</a:t>
            </a:r>
            <a:r>
              <a:rPr lang="tr-TR" cap="none" dirty="0" smtClean="0"/>
              <a:t> 7 </a:t>
            </a:r>
            <a:r>
              <a:rPr lang="tr-TR" cap="none" dirty="0" err="1" smtClean="0"/>
              <a:t>habits</a:t>
            </a:r>
            <a:r>
              <a:rPr lang="tr-TR" cap="none" dirty="0" smtClean="0"/>
              <a:t> of </a:t>
            </a:r>
            <a:r>
              <a:rPr lang="tr-TR" cap="none" dirty="0" err="1" smtClean="0"/>
              <a:t>highly</a:t>
            </a:r>
            <a:r>
              <a:rPr lang="tr-TR" cap="none" dirty="0" smtClean="0"/>
              <a:t> </a:t>
            </a:r>
            <a:r>
              <a:rPr lang="tr-TR" cap="none" dirty="0" err="1" smtClean="0"/>
              <a:t>effective</a:t>
            </a:r>
            <a:r>
              <a:rPr lang="tr-TR" cap="none" dirty="0" smtClean="0"/>
              <a:t> </a:t>
            </a:r>
            <a:r>
              <a:rPr lang="tr-TR" cap="none" dirty="0" err="1" smtClean="0"/>
              <a:t>people</a:t>
            </a:r>
            <a:r>
              <a:rPr lang="tr-TR" cap="none" dirty="0" smtClean="0"/>
              <a:t/>
            </a:r>
            <a:br>
              <a:rPr lang="tr-TR" cap="none" dirty="0" smtClean="0"/>
            </a:br>
            <a:r>
              <a:rPr lang="tr-TR" cap="none" dirty="0" smtClean="0"/>
              <a:t> (</a:t>
            </a:r>
            <a:r>
              <a:rPr lang="tr-TR" cap="none" dirty="0" smtClean="0">
                <a:hlinkClick r:id="rId2"/>
              </a:rPr>
              <a:t>http://www.Thesimpledollar.Com/review-the-7-habits-of-highly-effective-people/</a:t>
            </a:r>
            <a:r>
              <a:rPr lang="tr-TR" cap="none" dirty="0" smtClean="0"/>
              <a:t>)</a:t>
            </a:r>
          </a:p>
          <a:p>
            <a:r>
              <a:rPr lang="tr-TR" cap="none" dirty="0" smtClean="0"/>
              <a:t>TACSO (</a:t>
            </a:r>
            <a:r>
              <a:rPr lang="tr-TR" cap="none" dirty="0" err="1" smtClean="0"/>
              <a:t>technical</a:t>
            </a:r>
            <a:r>
              <a:rPr lang="tr-TR" cap="none" dirty="0" smtClean="0"/>
              <a:t> </a:t>
            </a:r>
            <a:r>
              <a:rPr lang="tr-TR" cap="none" dirty="0" err="1" smtClean="0"/>
              <a:t>assistance</a:t>
            </a:r>
            <a:r>
              <a:rPr lang="tr-TR" cap="none" dirty="0" smtClean="0"/>
              <a:t> </a:t>
            </a:r>
            <a:r>
              <a:rPr lang="tr-TR" cap="none" dirty="0" err="1" smtClean="0"/>
              <a:t>for</a:t>
            </a:r>
            <a:r>
              <a:rPr lang="tr-TR" cap="none" dirty="0" smtClean="0"/>
              <a:t> </a:t>
            </a:r>
            <a:r>
              <a:rPr lang="tr-TR" cap="none" dirty="0" err="1" smtClean="0"/>
              <a:t>civil</a:t>
            </a:r>
            <a:r>
              <a:rPr lang="tr-TR" cap="none" dirty="0" smtClean="0"/>
              <a:t> </a:t>
            </a:r>
            <a:r>
              <a:rPr lang="tr-TR" cap="none" dirty="0" err="1" smtClean="0"/>
              <a:t>society</a:t>
            </a:r>
            <a:r>
              <a:rPr lang="tr-TR" cap="none" dirty="0" smtClean="0"/>
              <a:t> </a:t>
            </a:r>
            <a:r>
              <a:rPr lang="tr-TR" cap="none" dirty="0" err="1" smtClean="0"/>
              <a:t>organisations</a:t>
            </a:r>
            <a:r>
              <a:rPr lang="tr-TR" cap="none" dirty="0" smtClean="0"/>
              <a:t>)</a:t>
            </a:r>
            <a:br>
              <a:rPr lang="tr-TR" cap="none" dirty="0" smtClean="0"/>
            </a:br>
            <a:r>
              <a:rPr lang="tr-TR" cap="none" dirty="0" smtClean="0"/>
              <a:t> (</a:t>
            </a:r>
            <a:r>
              <a:rPr lang="tr-TR" cap="none" dirty="0" smtClean="0">
                <a:hlinkClick r:id="rId3"/>
              </a:rPr>
              <a:t>http://www.Tacso.Org/capacity_development/online_courses/developing_managing_course/dmeup_10.Doc</a:t>
            </a:r>
            <a:r>
              <a:rPr lang="tr-TR" cap="none" dirty="0" smtClean="0"/>
              <a:t>)</a:t>
            </a:r>
          </a:p>
          <a:p>
            <a:r>
              <a:rPr lang="tr-TR" cap="none" dirty="0" smtClean="0"/>
              <a:t>UNC </a:t>
            </a:r>
            <a:r>
              <a:rPr lang="tr-TR" cap="none" dirty="0" err="1" smtClean="0"/>
              <a:t>charlotte</a:t>
            </a:r>
            <a:r>
              <a:rPr lang="tr-TR" cap="none" dirty="0" smtClean="0"/>
              <a:t> - </a:t>
            </a:r>
            <a:r>
              <a:rPr lang="tr-TR" cap="none" dirty="0" err="1" smtClean="0"/>
              <a:t>performance</a:t>
            </a:r>
            <a:r>
              <a:rPr lang="tr-TR" cap="none" dirty="0" smtClean="0"/>
              <a:t> </a:t>
            </a:r>
            <a:r>
              <a:rPr lang="tr-TR" cap="none" dirty="0" err="1" smtClean="0"/>
              <a:t>management</a:t>
            </a:r>
            <a:r>
              <a:rPr lang="tr-TR" cap="none" dirty="0" smtClean="0"/>
              <a:t/>
            </a:r>
            <a:br>
              <a:rPr lang="tr-TR" cap="none" dirty="0" smtClean="0"/>
            </a:br>
            <a:r>
              <a:rPr lang="tr-TR" cap="none" dirty="0" smtClean="0"/>
              <a:t> (</a:t>
            </a:r>
            <a:r>
              <a:rPr lang="tr-TR" cap="none" dirty="0" smtClean="0">
                <a:hlinkClick r:id="rId4" invalidUrl="http://hr.uncc.edu/sites/hr.uncc.edu/files/media/documents/Performance Management - Creating Smart Goals.pdf"/>
              </a:rPr>
              <a:t>http://hr.Uncc.Edu/sites/hr.Uncc.Edu/files/media/documents/performance%20management%20-%20creating%20smart%20goals.Pdf</a:t>
            </a:r>
            <a:r>
              <a:rPr lang="tr-TR" cap="none" dirty="0" smtClean="0"/>
              <a:t>)</a:t>
            </a:r>
          </a:p>
          <a:p>
            <a:r>
              <a:rPr lang="tr-TR" cap="none" dirty="0" err="1" smtClean="0"/>
              <a:t>Maryland.Gov</a:t>
            </a:r>
            <a:r>
              <a:rPr lang="tr-TR" cap="none" dirty="0" smtClean="0"/>
              <a:t> - WBS</a:t>
            </a:r>
            <a:br>
              <a:rPr lang="tr-TR" cap="none" dirty="0" smtClean="0"/>
            </a:br>
            <a:r>
              <a:rPr lang="tr-TR" cap="none" dirty="0" smtClean="0"/>
              <a:t> (</a:t>
            </a:r>
            <a:r>
              <a:rPr lang="tr-TR" cap="none" dirty="0" smtClean="0">
                <a:hlinkClick r:id="rId5"/>
              </a:rPr>
              <a:t>http://doit.Maryland.Gov/sdlc/formservertemplates/wbs.Doc</a:t>
            </a:r>
            <a:r>
              <a:rPr lang="tr-TR" cap="none" dirty="0" smtClean="0"/>
              <a:t>)</a:t>
            </a:r>
          </a:p>
          <a:p>
            <a:r>
              <a:rPr lang="tr-TR" cap="none" dirty="0" err="1" smtClean="0"/>
              <a:t>Pathfinder</a:t>
            </a:r>
            <a:r>
              <a:rPr lang="tr-TR" cap="none" dirty="0" smtClean="0"/>
              <a:t> </a:t>
            </a:r>
            <a:r>
              <a:rPr lang="tr-TR" cap="none" dirty="0" err="1" smtClean="0"/>
              <a:t>ınternational</a:t>
            </a:r>
            <a:r>
              <a:rPr lang="tr-TR" cap="none" dirty="0" smtClean="0"/>
              <a:t> - </a:t>
            </a:r>
            <a:r>
              <a:rPr lang="tr-TR" cap="none" dirty="0" err="1" smtClean="0"/>
              <a:t>strategic</a:t>
            </a:r>
            <a:r>
              <a:rPr lang="tr-TR" cap="none" dirty="0" smtClean="0"/>
              <a:t> </a:t>
            </a:r>
            <a:r>
              <a:rPr lang="tr-TR" cap="none" dirty="0" err="1" smtClean="0"/>
              <a:t>planning</a:t>
            </a:r>
            <a:endParaRPr lang="tr-TR" cap="none" dirty="0"/>
          </a:p>
        </p:txBody>
      </p:sp>
    </p:spTree>
    <p:extLst>
      <p:ext uri="{BB962C8B-B14F-4D97-AF65-F5344CB8AC3E}">
        <p14:creationId xmlns:p14="http://schemas.microsoft.com/office/powerpoint/2010/main" val="40716736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BACK TO NGO BASICS Project</a:t>
            </a:r>
            <a:endParaRPr lang="tr-TR" dirty="0"/>
          </a:p>
        </p:txBody>
      </p:sp>
      <p:sp>
        <p:nvSpPr>
          <p:cNvPr id="3" name="İçerik Yer Tutucusu 2"/>
          <p:cNvSpPr>
            <a:spLocks noGrp="1"/>
          </p:cNvSpPr>
          <p:nvPr>
            <p:ph sz="quarter" idx="13"/>
          </p:nvPr>
        </p:nvSpPr>
        <p:spPr/>
        <p:txBody>
          <a:bodyPr>
            <a:normAutofit fontScale="92500" lnSpcReduction="20000"/>
          </a:bodyPr>
          <a:lstStyle/>
          <a:p>
            <a:r>
              <a:rPr lang="en-US" cap="none" dirty="0" smtClean="0"/>
              <a:t>Following topics were covered to reach project’s aim during the activity:</a:t>
            </a:r>
            <a:endParaRPr lang="tr-TR" cap="none" dirty="0" smtClean="0"/>
          </a:p>
          <a:p>
            <a:r>
              <a:rPr lang="en-US" cap="none" dirty="0" smtClean="0"/>
              <a:t> 1) Effective NGOS </a:t>
            </a:r>
            <a:endParaRPr lang="tr-TR" cap="none" dirty="0" smtClean="0"/>
          </a:p>
          <a:p>
            <a:r>
              <a:rPr lang="tr-TR" cap="none" dirty="0" smtClean="0"/>
              <a:t> </a:t>
            </a:r>
            <a:r>
              <a:rPr lang="en-US" cap="none" dirty="0" smtClean="0"/>
              <a:t>2) Useful project development tools </a:t>
            </a:r>
            <a:endParaRPr lang="tr-TR" cap="none" dirty="0" smtClean="0"/>
          </a:p>
          <a:p>
            <a:r>
              <a:rPr lang="en-US" cap="none" dirty="0" smtClean="0"/>
              <a:t>-Problem tree analysis -goal setting -WBS &amp; </a:t>
            </a:r>
            <a:r>
              <a:rPr lang="en-US" cap="none" dirty="0" err="1" smtClean="0"/>
              <a:t>gantt</a:t>
            </a:r>
            <a:r>
              <a:rPr lang="en-US" cap="none" dirty="0" smtClean="0"/>
              <a:t> </a:t>
            </a:r>
            <a:endParaRPr lang="tr-TR" cap="none" dirty="0" smtClean="0"/>
          </a:p>
          <a:p>
            <a:r>
              <a:rPr lang="en-US" cap="none" dirty="0" smtClean="0"/>
              <a:t>3) (re)shaping our organization </a:t>
            </a:r>
            <a:endParaRPr lang="tr-TR" cap="none" dirty="0" smtClean="0"/>
          </a:p>
          <a:p>
            <a:r>
              <a:rPr lang="en-US" cap="none" dirty="0" smtClean="0"/>
              <a:t>-Identity </a:t>
            </a:r>
            <a:endParaRPr lang="tr-TR" cap="none" dirty="0" smtClean="0"/>
          </a:p>
          <a:p>
            <a:r>
              <a:rPr lang="en-US" cap="none" dirty="0" smtClean="0"/>
              <a:t>-Structure </a:t>
            </a:r>
            <a:endParaRPr lang="tr-TR" cap="none" dirty="0" smtClean="0"/>
          </a:p>
          <a:p>
            <a:r>
              <a:rPr lang="en-US" cap="none" dirty="0" smtClean="0"/>
              <a:t>-Sustainability </a:t>
            </a:r>
            <a:endParaRPr lang="tr-TR" cap="none" dirty="0"/>
          </a:p>
        </p:txBody>
      </p:sp>
    </p:spTree>
    <p:extLst>
      <p:ext uri="{BB962C8B-B14F-4D97-AF65-F5344CB8AC3E}">
        <p14:creationId xmlns:p14="http://schemas.microsoft.com/office/powerpoint/2010/main" val="3708514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a:t>7 Habits of Effective People </a:t>
            </a:r>
            <a:endParaRPr lang="tr-TR" dirty="0"/>
          </a:p>
        </p:txBody>
      </p:sp>
      <p:sp>
        <p:nvSpPr>
          <p:cNvPr id="3" name="İçerik Yer Tutucusu 2"/>
          <p:cNvSpPr>
            <a:spLocks noGrp="1"/>
          </p:cNvSpPr>
          <p:nvPr>
            <p:ph sz="quarter" idx="13"/>
          </p:nvPr>
        </p:nvSpPr>
        <p:spPr>
          <a:xfrm>
            <a:off x="685801" y="2014382"/>
            <a:ext cx="5415678" cy="3599316"/>
          </a:xfrm>
        </p:spPr>
        <p:txBody>
          <a:bodyPr>
            <a:normAutofit fontScale="92500" lnSpcReduction="10000"/>
          </a:bodyPr>
          <a:lstStyle/>
          <a:p>
            <a:r>
              <a:rPr lang="en-US" cap="none" dirty="0" smtClean="0"/>
              <a:t>The entire premise of the 7 habits of highly effective people is that most people deal with the problems in their life in a scattershot fashion, and this scattershot fashion leads to disillusionment and disorder. Covey’s answer to this is that to be a truly effective person, you need to learn to solve personal and professional problems with a integrated and </a:t>
            </a:r>
            <a:r>
              <a:rPr lang="en-US" cap="none" dirty="0" err="1" smtClean="0"/>
              <a:t>principlecentered</a:t>
            </a:r>
            <a:r>
              <a:rPr lang="en-US" cap="none" dirty="0" smtClean="0"/>
              <a:t> approach – in other words, the decisions you make both personally and professionally should come from the same core set of values and ideas.</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7245" y="2166484"/>
            <a:ext cx="5213267" cy="2938851"/>
          </a:xfrm>
          <a:prstGeom prst="rect">
            <a:avLst/>
          </a:prstGeom>
        </p:spPr>
      </p:pic>
    </p:spTree>
    <p:extLst>
      <p:ext uri="{BB962C8B-B14F-4D97-AF65-F5344CB8AC3E}">
        <p14:creationId xmlns:p14="http://schemas.microsoft.com/office/powerpoint/2010/main" val="3034656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HabIt</a:t>
            </a:r>
            <a:r>
              <a:rPr lang="tr-TR" dirty="0" smtClean="0"/>
              <a:t> </a:t>
            </a:r>
            <a:r>
              <a:rPr lang="tr-TR" dirty="0"/>
              <a:t>1: Be </a:t>
            </a:r>
            <a:r>
              <a:rPr lang="tr-TR" dirty="0" err="1" smtClean="0"/>
              <a:t>ProactIve</a:t>
            </a:r>
            <a:endParaRPr lang="tr-TR" dirty="0"/>
          </a:p>
        </p:txBody>
      </p:sp>
      <p:sp>
        <p:nvSpPr>
          <p:cNvPr id="3" name="İçerik Yer Tutucusu 2"/>
          <p:cNvSpPr>
            <a:spLocks noGrp="1"/>
          </p:cNvSpPr>
          <p:nvPr>
            <p:ph sz="quarter" idx="13"/>
          </p:nvPr>
        </p:nvSpPr>
        <p:spPr>
          <a:xfrm>
            <a:off x="685801" y="1971483"/>
            <a:ext cx="5603631" cy="2953253"/>
          </a:xfrm>
        </p:spPr>
        <p:txBody>
          <a:bodyPr/>
          <a:lstStyle/>
          <a:p>
            <a:r>
              <a:rPr lang="tr-TR" cap="none" dirty="0" err="1" smtClean="0"/>
              <a:t>Principles</a:t>
            </a:r>
            <a:r>
              <a:rPr lang="tr-TR" cap="none" dirty="0" smtClean="0"/>
              <a:t> of </a:t>
            </a:r>
            <a:r>
              <a:rPr lang="tr-TR" cap="none" dirty="0" err="1" smtClean="0"/>
              <a:t>personal</a:t>
            </a:r>
            <a:r>
              <a:rPr lang="tr-TR" cap="none" dirty="0" smtClean="0"/>
              <a:t> </a:t>
            </a:r>
            <a:r>
              <a:rPr lang="tr-TR" cap="none" dirty="0" err="1" smtClean="0"/>
              <a:t>vision</a:t>
            </a:r>
            <a:r>
              <a:rPr lang="tr-TR" cap="none" dirty="0" smtClean="0"/>
              <a:t> </a:t>
            </a:r>
          </a:p>
          <a:p>
            <a:endParaRPr lang="tr-TR" dirty="0"/>
          </a:p>
          <a:p>
            <a:r>
              <a:rPr lang="en-US" cap="none" dirty="0" smtClean="0"/>
              <a:t>The idea is don’t spend your time focusing on events that you can’t control; instead, focus on what you can control. </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3222" y="1971483"/>
            <a:ext cx="5308581" cy="2992582"/>
          </a:xfrm>
          <a:prstGeom prst="rect">
            <a:avLst/>
          </a:prstGeom>
        </p:spPr>
      </p:pic>
    </p:spTree>
    <p:extLst>
      <p:ext uri="{BB962C8B-B14F-4D97-AF65-F5344CB8AC3E}">
        <p14:creationId xmlns:p14="http://schemas.microsoft.com/office/powerpoint/2010/main" val="579914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err="1" smtClean="0"/>
              <a:t>HabIt</a:t>
            </a:r>
            <a:r>
              <a:rPr lang="en-US" dirty="0" smtClean="0"/>
              <a:t> </a:t>
            </a:r>
            <a:r>
              <a:rPr lang="en-US" dirty="0"/>
              <a:t>2: </a:t>
            </a:r>
            <a:r>
              <a:rPr lang="en-US" dirty="0" err="1" smtClean="0"/>
              <a:t>BegIn</a:t>
            </a:r>
            <a:r>
              <a:rPr lang="en-US" dirty="0" smtClean="0"/>
              <a:t> </a:t>
            </a:r>
            <a:r>
              <a:rPr lang="en-US" dirty="0" err="1" smtClean="0"/>
              <a:t>WIth</a:t>
            </a:r>
            <a:r>
              <a:rPr lang="en-US" dirty="0" smtClean="0"/>
              <a:t> </a:t>
            </a:r>
            <a:r>
              <a:rPr lang="en-US" dirty="0"/>
              <a:t>The End In </a:t>
            </a:r>
            <a:r>
              <a:rPr lang="en-US" dirty="0" err="1" smtClean="0"/>
              <a:t>MInd</a:t>
            </a:r>
            <a:endParaRPr lang="tr-TR" dirty="0"/>
          </a:p>
        </p:txBody>
      </p:sp>
      <p:sp>
        <p:nvSpPr>
          <p:cNvPr id="3" name="İçerik Yer Tutucusu 2"/>
          <p:cNvSpPr>
            <a:spLocks noGrp="1"/>
          </p:cNvSpPr>
          <p:nvPr>
            <p:ph sz="quarter" idx="13"/>
          </p:nvPr>
        </p:nvSpPr>
        <p:spPr>
          <a:xfrm>
            <a:off x="685801" y="1689550"/>
            <a:ext cx="5415679" cy="3430974"/>
          </a:xfrm>
        </p:spPr>
        <p:txBody>
          <a:bodyPr/>
          <a:lstStyle/>
          <a:p>
            <a:r>
              <a:rPr lang="tr-TR" cap="none" dirty="0" err="1" smtClean="0"/>
              <a:t>Principles</a:t>
            </a:r>
            <a:r>
              <a:rPr lang="tr-TR" cap="none" dirty="0" smtClean="0"/>
              <a:t> of </a:t>
            </a:r>
            <a:r>
              <a:rPr lang="tr-TR" cap="none" dirty="0" err="1" smtClean="0"/>
              <a:t>personal</a:t>
            </a:r>
            <a:r>
              <a:rPr lang="tr-TR" cap="none" dirty="0" smtClean="0"/>
              <a:t> </a:t>
            </a:r>
            <a:r>
              <a:rPr lang="tr-TR" cap="none" dirty="0" err="1" smtClean="0"/>
              <a:t>leadership</a:t>
            </a:r>
            <a:endParaRPr lang="tr-TR" cap="none" dirty="0" smtClean="0"/>
          </a:p>
          <a:p>
            <a:endParaRPr lang="tr-TR" dirty="0"/>
          </a:p>
          <a:p>
            <a:r>
              <a:rPr lang="en-US" cap="none" dirty="0" smtClean="0"/>
              <a:t>This chapter starts out literally at the end: imagine your funeral and what others there are saying and thinking about you. </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2708" y="2064814"/>
            <a:ext cx="5017799" cy="2828661"/>
          </a:xfrm>
          <a:prstGeom prst="rect">
            <a:avLst/>
          </a:prstGeom>
        </p:spPr>
      </p:pic>
    </p:spTree>
    <p:extLst>
      <p:ext uri="{BB962C8B-B14F-4D97-AF65-F5344CB8AC3E}">
        <p14:creationId xmlns:p14="http://schemas.microsoft.com/office/powerpoint/2010/main" val="73293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err="1" smtClean="0"/>
              <a:t>HabIt</a:t>
            </a:r>
            <a:r>
              <a:rPr lang="en-US" dirty="0" smtClean="0"/>
              <a:t> </a:t>
            </a:r>
            <a:r>
              <a:rPr lang="en-US" dirty="0"/>
              <a:t>3: Put </a:t>
            </a:r>
            <a:r>
              <a:rPr lang="en-US" dirty="0" err="1" smtClean="0"/>
              <a:t>FIrst</a:t>
            </a:r>
            <a:r>
              <a:rPr lang="en-US" dirty="0" smtClean="0"/>
              <a:t> </a:t>
            </a:r>
            <a:r>
              <a:rPr lang="en-US" dirty="0" err="1" smtClean="0"/>
              <a:t>ThIngs</a:t>
            </a:r>
            <a:r>
              <a:rPr lang="en-US" dirty="0" smtClean="0"/>
              <a:t> </a:t>
            </a:r>
            <a:r>
              <a:rPr lang="en-US" dirty="0" err="1" smtClean="0"/>
              <a:t>FIrst</a:t>
            </a:r>
            <a:r>
              <a:rPr lang="en-US" dirty="0" smtClean="0"/>
              <a:t> </a:t>
            </a:r>
            <a:endParaRPr lang="tr-TR" dirty="0"/>
          </a:p>
        </p:txBody>
      </p:sp>
      <p:sp>
        <p:nvSpPr>
          <p:cNvPr id="3" name="İçerik Yer Tutucusu 2"/>
          <p:cNvSpPr>
            <a:spLocks noGrp="1"/>
          </p:cNvSpPr>
          <p:nvPr>
            <p:ph sz="quarter" idx="13"/>
          </p:nvPr>
        </p:nvSpPr>
        <p:spPr>
          <a:xfrm>
            <a:off x="685801" y="1837765"/>
            <a:ext cx="5415679" cy="3599316"/>
          </a:xfrm>
        </p:spPr>
        <p:txBody>
          <a:bodyPr/>
          <a:lstStyle/>
          <a:p>
            <a:r>
              <a:rPr lang="tr-TR" cap="none" dirty="0" err="1" smtClean="0"/>
              <a:t>Principles</a:t>
            </a:r>
            <a:r>
              <a:rPr lang="tr-TR" cap="none" dirty="0" smtClean="0"/>
              <a:t> of </a:t>
            </a:r>
            <a:r>
              <a:rPr lang="tr-TR" cap="none" dirty="0" err="1" smtClean="0"/>
              <a:t>personal</a:t>
            </a:r>
            <a:r>
              <a:rPr lang="tr-TR" cap="none" dirty="0" smtClean="0"/>
              <a:t> </a:t>
            </a:r>
            <a:r>
              <a:rPr lang="tr-TR" cap="none" dirty="0" err="1" smtClean="0"/>
              <a:t>management</a:t>
            </a:r>
            <a:endParaRPr lang="tr-TR" cap="none" dirty="0" smtClean="0"/>
          </a:p>
          <a:p>
            <a:endParaRPr lang="tr-TR" dirty="0"/>
          </a:p>
          <a:p>
            <a:r>
              <a:rPr lang="en-US" cap="none" dirty="0" smtClean="0"/>
              <a:t>Most things that we do each day can be divided up in two different ways: they’re either urgent or not urgent, and they’re either important or not important.</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8919" y="2144334"/>
            <a:ext cx="5297219" cy="2986177"/>
          </a:xfrm>
          <a:prstGeom prst="rect">
            <a:avLst/>
          </a:prstGeom>
        </p:spPr>
      </p:pic>
    </p:spTree>
    <p:extLst>
      <p:ext uri="{BB962C8B-B14F-4D97-AF65-F5344CB8AC3E}">
        <p14:creationId xmlns:p14="http://schemas.microsoft.com/office/powerpoint/2010/main" val="4031864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err="1" smtClean="0"/>
              <a:t>HabIt</a:t>
            </a:r>
            <a:r>
              <a:rPr lang="en-US" dirty="0" smtClean="0"/>
              <a:t> </a:t>
            </a:r>
            <a:r>
              <a:rPr lang="en-US" dirty="0"/>
              <a:t>4: </a:t>
            </a:r>
            <a:r>
              <a:rPr lang="en-US" dirty="0" err="1" smtClean="0"/>
              <a:t>ThInk</a:t>
            </a:r>
            <a:r>
              <a:rPr lang="en-US" dirty="0" smtClean="0"/>
              <a:t> </a:t>
            </a:r>
            <a:r>
              <a:rPr lang="en-US" dirty="0" err="1" smtClean="0"/>
              <a:t>WIn</a:t>
            </a:r>
            <a:r>
              <a:rPr lang="en-US" dirty="0" smtClean="0"/>
              <a:t>/</a:t>
            </a:r>
            <a:r>
              <a:rPr lang="en-US" dirty="0" err="1" smtClean="0"/>
              <a:t>WIn</a:t>
            </a:r>
            <a:endParaRPr lang="tr-TR" dirty="0"/>
          </a:p>
        </p:txBody>
      </p:sp>
      <p:sp>
        <p:nvSpPr>
          <p:cNvPr id="3" name="İçerik Yer Tutucusu 2"/>
          <p:cNvSpPr>
            <a:spLocks noGrp="1"/>
          </p:cNvSpPr>
          <p:nvPr>
            <p:ph sz="quarter" idx="13"/>
          </p:nvPr>
        </p:nvSpPr>
        <p:spPr>
          <a:xfrm>
            <a:off x="680321" y="1954908"/>
            <a:ext cx="5415679" cy="3599316"/>
          </a:xfrm>
        </p:spPr>
        <p:txBody>
          <a:bodyPr/>
          <a:lstStyle/>
          <a:p>
            <a:r>
              <a:rPr lang="tr-TR" cap="none" dirty="0" err="1" smtClean="0"/>
              <a:t>Principles</a:t>
            </a:r>
            <a:r>
              <a:rPr lang="tr-TR" cap="none" dirty="0" smtClean="0"/>
              <a:t> of </a:t>
            </a:r>
            <a:r>
              <a:rPr lang="tr-TR" cap="none" dirty="0" err="1" smtClean="0"/>
              <a:t>ınterpersonal</a:t>
            </a:r>
            <a:r>
              <a:rPr lang="tr-TR" cap="none" dirty="0" smtClean="0"/>
              <a:t> </a:t>
            </a:r>
            <a:r>
              <a:rPr lang="tr-TR" cap="none" dirty="0" err="1" smtClean="0"/>
              <a:t>leadership</a:t>
            </a:r>
            <a:endParaRPr lang="tr-TR" cap="none" dirty="0" smtClean="0"/>
          </a:p>
          <a:p>
            <a:endParaRPr lang="tr-TR" dirty="0"/>
          </a:p>
          <a:p>
            <a:r>
              <a:rPr lang="en-US" cap="none" dirty="0" smtClean="0"/>
              <a:t>Yes, the whole “win/win” business-speak came from this chapter, but that doesn’t mean the idea is bad or flawed. Instead, take it as a fundamental way to see all interpersonal relationships.</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8919" y="2251436"/>
            <a:ext cx="5332845" cy="3006260"/>
          </a:xfrm>
          <a:prstGeom prst="rect">
            <a:avLst/>
          </a:prstGeom>
        </p:spPr>
      </p:pic>
    </p:spTree>
    <p:extLst>
      <p:ext uri="{BB962C8B-B14F-4D97-AF65-F5344CB8AC3E}">
        <p14:creationId xmlns:p14="http://schemas.microsoft.com/office/powerpoint/2010/main" val="1632090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en-US" dirty="0" err="1" smtClean="0"/>
              <a:t>HabIt</a:t>
            </a:r>
            <a:r>
              <a:rPr lang="en-US" dirty="0" smtClean="0"/>
              <a:t> </a:t>
            </a:r>
            <a:r>
              <a:rPr lang="en-US" dirty="0"/>
              <a:t>5: Seek </a:t>
            </a:r>
            <a:r>
              <a:rPr lang="en-US" dirty="0" err="1" smtClean="0"/>
              <a:t>FIrst</a:t>
            </a:r>
            <a:r>
              <a:rPr lang="en-US" dirty="0" smtClean="0"/>
              <a:t> </a:t>
            </a:r>
            <a:r>
              <a:rPr lang="en-US" dirty="0"/>
              <a:t>To Understand, Then Be Understood</a:t>
            </a:r>
            <a:endParaRPr lang="tr-TR" dirty="0"/>
          </a:p>
        </p:txBody>
      </p:sp>
      <p:sp>
        <p:nvSpPr>
          <p:cNvPr id="3" name="İçerik Yer Tutucusu 2"/>
          <p:cNvSpPr>
            <a:spLocks noGrp="1"/>
          </p:cNvSpPr>
          <p:nvPr>
            <p:ph sz="quarter" idx="13"/>
          </p:nvPr>
        </p:nvSpPr>
        <p:spPr>
          <a:xfrm>
            <a:off x="685801" y="2105379"/>
            <a:ext cx="5298448" cy="3599316"/>
          </a:xfrm>
        </p:spPr>
        <p:txBody>
          <a:bodyPr/>
          <a:lstStyle/>
          <a:p>
            <a:r>
              <a:rPr lang="tr-TR" cap="none" dirty="0" err="1" smtClean="0"/>
              <a:t>Principles</a:t>
            </a:r>
            <a:r>
              <a:rPr lang="tr-TR" cap="none" dirty="0" smtClean="0"/>
              <a:t> of </a:t>
            </a:r>
            <a:r>
              <a:rPr lang="tr-TR" cap="none" dirty="0" err="1" smtClean="0"/>
              <a:t>empathic</a:t>
            </a:r>
            <a:r>
              <a:rPr lang="tr-TR" cap="none" dirty="0" smtClean="0"/>
              <a:t> </a:t>
            </a:r>
            <a:r>
              <a:rPr lang="tr-TR" cap="none" dirty="0" err="1" smtClean="0"/>
              <a:t>communication</a:t>
            </a:r>
            <a:endParaRPr lang="tr-TR" cap="none" dirty="0" smtClean="0"/>
          </a:p>
          <a:p>
            <a:endParaRPr lang="tr-TR" dirty="0"/>
          </a:p>
          <a:p>
            <a:r>
              <a:rPr lang="en-US" cap="none" dirty="0" smtClean="0"/>
              <a:t>Covey offers a great example of this in the middle part of the chapter, when he outlines a discussion with a teenage boy that goes terribly.</a:t>
            </a:r>
            <a:endParaRPr lang="tr-TR" cap="none" dirty="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4249" y="2244610"/>
            <a:ext cx="5297219" cy="2986177"/>
          </a:xfrm>
          <a:prstGeom prst="rect">
            <a:avLst/>
          </a:prstGeom>
        </p:spPr>
      </p:pic>
    </p:spTree>
    <p:extLst>
      <p:ext uri="{BB962C8B-B14F-4D97-AF65-F5344CB8AC3E}">
        <p14:creationId xmlns:p14="http://schemas.microsoft.com/office/powerpoint/2010/main" val="3728681587"/>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TM02900722[[fn=İyon Toplantı Odası]]</Template>
  <TotalTime>3926</TotalTime>
  <Words>1188</Words>
  <Application>Microsoft Macintosh PowerPoint</Application>
  <PresentationFormat>Widescreen</PresentationFormat>
  <Paragraphs>118</Paragraphs>
  <Slides>29</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Arial</vt:lpstr>
      <vt:lpstr>Calibri</vt:lpstr>
      <vt:lpstr>Calibri Light</vt:lpstr>
      <vt:lpstr>Franklin Gothic Heavy</vt:lpstr>
      <vt:lpstr>Impact</vt:lpstr>
      <vt:lpstr>Rockwell</vt:lpstr>
      <vt:lpstr>Times New Roman</vt:lpstr>
      <vt:lpstr>Wingdings 2</vt:lpstr>
      <vt:lpstr>HDOfficeLightV0</vt:lpstr>
      <vt:lpstr>Main Event</vt:lpstr>
      <vt:lpstr>Back to NGO  basıcs Project</vt:lpstr>
      <vt:lpstr>Back to NGO basıcs Project</vt:lpstr>
      <vt:lpstr>BACK TO NGO BASICS Project</vt:lpstr>
      <vt:lpstr>7 Habits of Effective People </vt:lpstr>
      <vt:lpstr>HabIt 1: Be ProactIve</vt:lpstr>
      <vt:lpstr>HabIt 2: BegIn WIth The End In MInd</vt:lpstr>
      <vt:lpstr>HabIt 3: Put FIrst ThIngs FIrst </vt:lpstr>
      <vt:lpstr>HabIt 4: ThInk WIn/WIn</vt:lpstr>
      <vt:lpstr>HabIt 5: Seek FIrst To Understand, Then Be Understood</vt:lpstr>
      <vt:lpstr>HabIt 6: SynergIze</vt:lpstr>
      <vt:lpstr>HabIt 7: Sharpen the Saw</vt:lpstr>
      <vt:lpstr>Useful Project Development Tools</vt:lpstr>
      <vt:lpstr>Problem Tree AnalysIs</vt:lpstr>
      <vt:lpstr>Problem Tree AnalysIs</vt:lpstr>
      <vt:lpstr>SMART Goals</vt:lpstr>
      <vt:lpstr>SMART Goals</vt:lpstr>
      <vt:lpstr>Work Breakdown Structure</vt:lpstr>
      <vt:lpstr>Work Breakdown Structure</vt:lpstr>
      <vt:lpstr>(re)ShapIng Our OrganIzatIon</vt:lpstr>
      <vt:lpstr>OrganIzatIonal IdentIty</vt:lpstr>
      <vt:lpstr>OrganIzatIonal IdentIty</vt:lpstr>
      <vt:lpstr>OrganIzatIonal IdentOty</vt:lpstr>
      <vt:lpstr>OrganOzatIonal Structure</vt:lpstr>
      <vt:lpstr>OrganIzatIonal Structure</vt:lpstr>
      <vt:lpstr>OrganIzatIonal SustaInabIlIty</vt:lpstr>
      <vt:lpstr>OrganIzatIonal SustaInabIlIty</vt:lpstr>
      <vt:lpstr>BACK TO NGO BASICS Team</vt:lpstr>
      <vt:lpstr>Thank you</vt:lpstr>
      <vt:lpstr>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NGO PRESENTATION</dc:title>
  <dc:creator>Murat</dc:creator>
  <cp:lastModifiedBy>Microsoft Office User</cp:lastModifiedBy>
  <cp:revision>36</cp:revision>
  <dcterms:created xsi:type="dcterms:W3CDTF">2017-02-17T00:15:48Z</dcterms:created>
  <dcterms:modified xsi:type="dcterms:W3CDTF">2018-02-27T21:37:05Z</dcterms:modified>
</cp:coreProperties>
</file>